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8"/>
  </p:notesMasterIdLst>
  <p:sldIdLst>
    <p:sldId id="256" r:id="rId2"/>
    <p:sldId id="356" r:id="rId3"/>
    <p:sldId id="380" r:id="rId4"/>
    <p:sldId id="382" r:id="rId5"/>
    <p:sldId id="410" r:id="rId6"/>
    <p:sldId id="424" r:id="rId7"/>
    <p:sldId id="362" r:id="rId8"/>
    <p:sldId id="367" r:id="rId9"/>
    <p:sldId id="527" r:id="rId10"/>
    <p:sldId id="520" r:id="rId11"/>
    <p:sldId id="377" r:id="rId12"/>
    <p:sldId id="438" r:id="rId13"/>
    <p:sldId id="388" r:id="rId14"/>
    <p:sldId id="530" r:id="rId15"/>
    <p:sldId id="390" r:id="rId16"/>
    <p:sldId id="378" r:id="rId17"/>
    <p:sldId id="398" r:id="rId18"/>
    <p:sldId id="526" r:id="rId19"/>
    <p:sldId id="404" r:id="rId20"/>
    <p:sldId id="528" r:id="rId21"/>
    <p:sldId id="421" r:id="rId22"/>
    <p:sldId id="432" r:id="rId23"/>
    <p:sldId id="431" r:id="rId24"/>
    <p:sldId id="533" r:id="rId25"/>
    <p:sldId id="532" r:id="rId26"/>
    <p:sldId id="416" r:id="rId27"/>
    <p:sldId id="448" r:id="rId28"/>
    <p:sldId id="488" r:id="rId29"/>
    <p:sldId id="514" r:id="rId30"/>
    <p:sldId id="531" r:id="rId31"/>
    <p:sldId id="491" r:id="rId32"/>
    <p:sldId id="529" r:id="rId33"/>
    <p:sldId id="517" r:id="rId34"/>
    <p:sldId id="524" r:id="rId35"/>
    <p:sldId id="516" r:id="rId36"/>
    <p:sldId id="492"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14B"/>
    <a:srgbClr val="006AA7"/>
    <a:srgbClr val="FFCE00"/>
    <a:srgbClr val="FECC00"/>
    <a:srgbClr val="CCFFCC"/>
    <a:srgbClr val="006A43"/>
    <a:srgbClr val="005B99"/>
    <a:srgbClr val="007FE5"/>
    <a:srgbClr val="C4E6B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11" autoAdjust="0"/>
    <p:restoredTop sz="86393"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2836"/>
    </p:cViewPr>
  </p:outlineViewPr>
  <p:notesTextViewPr>
    <p:cViewPr>
      <p:scale>
        <a:sx n="100" d="100"/>
        <a:sy n="100" d="100"/>
      </p:scale>
      <p:origin x="0" y="0"/>
    </p:cViewPr>
  </p:notesTextViewPr>
  <p:sorterViewPr>
    <p:cViewPr varScale="1">
      <p:scale>
        <a:sx n="1" d="1"/>
        <a:sy n="1" d="1"/>
      </p:scale>
      <p:origin x="0" y="-1196"/>
    </p:cViewPr>
  </p:sorterViewPr>
  <p:notesViewPr>
    <p:cSldViewPr>
      <p:cViewPr varScale="1">
        <p:scale>
          <a:sx n="51" d="100"/>
          <a:sy n="51" d="100"/>
        </p:scale>
        <p:origin x="262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mbric3\Desktop\Talks\Ruthsatz%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Music</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Deliberate Practice</c:v>
                </c:pt>
                <c:pt idx="1">
                  <c:v>Other</c:v>
                </c:pt>
              </c:strCache>
            </c:strRef>
          </c:cat>
          <c:val>
            <c:numRef>
              <c:f>Sheet1!$B$2:$B$3</c:f>
              <c:numCache>
                <c:formatCode>General</c:formatCode>
                <c:ptCount val="2"/>
                <c:pt idx="0">
                  <c:v>29.9</c:v>
                </c:pt>
                <c:pt idx="1">
                  <c:v>70.099999999999994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989143402529228"/>
          <c:y val="0.49582923228346448"/>
          <c:w val="0.27897220233834408"/>
          <c:h val="0.1583415354330708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Art</c:v>
                </c:pt>
              </c:strCache>
            </c:strRef>
          </c:tx>
          <c:spPr>
            <a:ln w="38100" cap="flat" cmpd="sng" algn="ctr">
              <a:no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Sheet1!$B$3:$G$3</c:f>
              <c:numCache>
                <c:formatCode>General</c:formatCode>
                <c:ptCount val="6"/>
                <c:pt idx="0">
                  <c:v>108.4</c:v>
                </c:pt>
                <c:pt idx="1">
                  <c:v>100.6</c:v>
                </c:pt>
                <c:pt idx="2">
                  <c:v>111.8</c:v>
                </c:pt>
                <c:pt idx="3">
                  <c:v>101.6</c:v>
                </c:pt>
                <c:pt idx="4">
                  <c:v>88</c:v>
                </c:pt>
                <c:pt idx="5">
                  <c:v>132</c:v>
                </c:pt>
              </c:numCache>
            </c:numRef>
          </c:val>
          <c:smooth val="0"/>
        </c:ser>
        <c:dLbls>
          <c:showLegendKey val="0"/>
          <c:showVal val="0"/>
          <c:showCatName val="0"/>
          <c:showSerName val="0"/>
          <c:showPercent val="0"/>
          <c:showBubbleSize val="0"/>
        </c:dLbls>
        <c:smooth val="0"/>
        <c:axId val="275460944"/>
        <c:axId val="275460160"/>
      </c:lineChart>
      <c:catAx>
        <c:axId val="27546094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75460160"/>
        <c:crosses val="autoZero"/>
        <c:auto val="1"/>
        <c:lblAlgn val="ctr"/>
        <c:lblOffset val="100"/>
        <c:noMultiLvlLbl val="0"/>
      </c:catAx>
      <c:valAx>
        <c:axId val="275460160"/>
        <c:scaling>
          <c:orientation val="minMax"/>
          <c:max val="160"/>
          <c:min val="70"/>
        </c:scaling>
        <c:delete val="0"/>
        <c:axPos val="l"/>
        <c:majorGridlines>
          <c:spPr>
            <a:ln w="9525" cap="flat" cmpd="sng" algn="ctr">
              <a:solidFill>
                <a:schemeClr val="bg1">
                  <a:lumMod val="7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75460944"/>
        <c:crosses val="autoZero"/>
        <c:crossBetween val="between"/>
      </c:valAx>
      <c:spPr>
        <a:solidFill>
          <a:schemeClr val="bg1"/>
        </a:solidFill>
        <a:ln w="19050">
          <a:solidFill>
            <a:schemeClr val="bg1">
              <a:lumMod val="65000"/>
            </a:schemeClr>
          </a:solid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Art</c:v>
                </c:pt>
              </c:strCache>
            </c:strRef>
          </c:tx>
          <c:spPr>
            <a:ln w="38100" cap="flat" cmpd="sng" algn="ctr">
              <a:solidFill>
                <a:schemeClr val="accent1"/>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Sheet1!$B$3:$G$3</c:f>
              <c:numCache>
                <c:formatCode>General</c:formatCode>
                <c:ptCount val="6"/>
                <c:pt idx="0">
                  <c:v>108.4</c:v>
                </c:pt>
                <c:pt idx="1">
                  <c:v>100.6</c:v>
                </c:pt>
                <c:pt idx="2">
                  <c:v>111.8</c:v>
                </c:pt>
                <c:pt idx="3">
                  <c:v>101.6</c:v>
                </c:pt>
                <c:pt idx="4">
                  <c:v>88</c:v>
                </c:pt>
                <c:pt idx="5">
                  <c:v>132</c:v>
                </c:pt>
              </c:numCache>
            </c:numRef>
          </c:val>
          <c:smooth val="0"/>
        </c:ser>
        <c:ser>
          <c:idx val="1"/>
          <c:order val="1"/>
          <c:tx>
            <c:strRef>
              <c:f>Sheet1!$A$4</c:f>
              <c:strCache>
                <c:ptCount val="1"/>
                <c:pt idx="0">
                  <c:v>Music</c:v>
                </c:pt>
              </c:strCache>
            </c:strRef>
          </c:tx>
          <c:spPr>
            <a:ln w="38100" cap="flat" cmpd="sng" algn="ctr">
              <a:solidFill>
                <a:schemeClr val="accent2"/>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Sheet1!$B$4:$G$4</c:f>
              <c:numCache>
                <c:formatCode>General</c:formatCode>
                <c:ptCount val="6"/>
                <c:pt idx="0">
                  <c:v>129.1</c:v>
                </c:pt>
                <c:pt idx="1">
                  <c:v>116.1</c:v>
                </c:pt>
                <c:pt idx="2">
                  <c:v>125.5</c:v>
                </c:pt>
                <c:pt idx="3">
                  <c:v>119.9</c:v>
                </c:pt>
                <c:pt idx="4">
                  <c:v>116.7</c:v>
                </c:pt>
                <c:pt idx="5">
                  <c:v>148.4</c:v>
                </c:pt>
              </c:numCache>
            </c:numRef>
          </c:val>
          <c:smooth val="0"/>
        </c:ser>
        <c:ser>
          <c:idx val="2"/>
          <c:order val="2"/>
          <c:tx>
            <c:strRef>
              <c:f>Sheet1!$A$5</c:f>
              <c:strCache>
                <c:ptCount val="1"/>
                <c:pt idx="0">
                  <c:v>Math</c:v>
                </c:pt>
              </c:strCache>
            </c:strRef>
          </c:tx>
          <c:spPr>
            <a:ln w="38100" cap="flat" cmpd="sng" algn="ctr">
              <a:solidFill>
                <a:srgbClr val="FFC000"/>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Sheet1!$B$5:$G$5</c:f>
              <c:numCache>
                <c:formatCode>General</c:formatCode>
                <c:ptCount val="6"/>
                <c:pt idx="0">
                  <c:v>139.80000000000001</c:v>
                </c:pt>
                <c:pt idx="1">
                  <c:v>125.4</c:v>
                </c:pt>
                <c:pt idx="2">
                  <c:v>139.6</c:v>
                </c:pt>
                <c:pt idx="3">
                  <c:v>132.80000000000001</c:v>
                </c:pt>
                <c:pt idx="4">
                  <c:v>142.19999999999999</c:v>
                </c:pt>
                <c:pt idx="5">
                  <c:v>134.80000000000001</c:v>
                </c:pt>
              </c:numCache>
            </c:numRef>
          </c:val>
          <c:smooth val="0"/>
        </c:ser>
        <c:ser>
          <c:idx val="3"/>
          <c:order val="3"/>
          <c:tx>
            <c:strRef>
              <c:f>Sheet1!$A$6</c:f>
              <c:strCache>
                <c:ptCount val="1"/>
                <c:pt idx="0">
                  <c:v>Total</c:v>
                </c:pt>
              </c:strCache>
            </c:strRef>
          </c:tx>
          <c:spPr>
            <a:ln w="38100" cap="flat" cmpd="sng" algn="ctr">
              <a:solidFill>
                <a:schemeClr val="bg1">
                  <a:lumMod val="65000"/>
                </a:schemeClr>
              </a:solidFill>
              <a:miter lim="800000"/>
            </a:ln>
            <a:effectLst/>
          </c:spPr>
          <c:marker>
            <c:symbol val="none"/>
          </c:marker>
          <c:cat>
            <c:strRef>
              <c:f>Sheet1!$B$2:$G$2</c:f>
              <c:strCache>
                <c:ptCount val="6"/>
                <c:pt idx="0">
                  <c:v>FSIQ</c:v>
                </c:pt>
                <c:pt idx="1">
                  <c:v>FR</c:v>
                </c:pt>
                <c:pt idx="2">
                  <c:v>KN</c:v>
                </c:pt>
                <c:pt idx="3">
                  <c:v>QR</c:v>
                </c:pt>
                <c:pt idx="4">
                  <c:v>VS </c:v>
                </c:pt>
                <c:pt idx="5">
                  <c:v>WM</c:v>
                </c:pt>
              </c:strCache>
            </c:strRef>
          </c:cat>
          <c:val>
            <c:numRef>
              <c:f>Sheet1!$B$6:$G$6</c:f>
              <c:numCache>
                <c:formatCode>General</c:formatCode>
                <c:ptCount val="6"/>
                <c:pt idx="0">
                  <c:v>126.2</c:v>
                </c:pt>
                <c:pt idx="1">
                  <c:v>114.3</c:v>
                </c:pt>
                <c:pt idx="2">
                  <c:v>125.6</c:v>
                </c:pt>
                <c:pt idx="3">
                  <c:v>118.3</c:v>
                </c:pt>
                <c:pt idx="4">
                  <c:v>115.7</c:v>
                </c:pt>
                <c:pt idx="5">
                  <c:v>140.1</c:v>
                </c:pt>
              </c:numCache>
            </c:numRef>
          </c:val>
          <c:smooth val="0"/>
        </c:ser>
        <c:dLbls>
          <c:showLegendKey val="0"/>
          <c:showVal val="0"/>
          <c:showCatName val="0"/>
          <c:showSerName val="0"/>
          <c:showPercent val="0"/>
          <c:showBubbleSize val="0"/>
        </c:dLbls>
        <c:smooth val="0"/>
        <c:axId val="275458200"/>
        <c:axId val="275458592"/>
      </c:lineChart>
      <c:catAx>
        <c:axId val="275458200"/>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75458592"/>
        <c:crosses val="autoZero"/>
        <c:auto val="1"/>
        <c:lblAlgn val="ctr"/>
        <c:lblOffset val="100"/>
        <c:noMultiLvlLbl val="0"/>
      </c:catAx>
      <c:valAx>
        <c:axId val="275458592"/>
        <c:scaling>
          <c:orientation val="minMax"/>
          <c:min val="70"/>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19050"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275458200"/>
        <c:crosses val="autoZero"/>
        <c:crossBetween val="between"/>
      </c:valAx>
      <c:spPr>
        <a:noFill/>
        <a:ln w="19050">
          <a:solidFill>
            <a:schemeClr val="bg1">
              <a:lumMod val="65000"/>
            </a:schemeClr>
          </a:solid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3FAEF33-E45E-4D9F-A4F2-A16F49749BFF}" type="datetimeFigureOut">
              <a:rPr lang="en-US" smtClean="0"/>
              <a:pPr/>
              <a:t>7/13/2017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3288DF9-94AB-4B88-AAAF-4CF6C8B71802}" type="slidenum">
              <a:rPr lang="en-US" smtClean="0"/>
              <a:pPr/>
              <a:t>‹#›</a:t>
            </a:fld>
            <a:endParaRPr lang="en-US"/>
          </a:p>
        </p:txBody>
      </p:sp>
    </p:spTree>
    <p:extLst>
      <p:ext uri="{BB962C8B-B14F-4D97-AF65-F5344CB8AC3E}">
        <p14:creationId xmlns:p14="http://schemas.microsoft.com/office/powerpoint/2010/main" val="275007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1</a:t>
            </a:fld>
            <a:endParaRPr lang="en-US"/>
          </a:p>
        </p:txBody>
      </p:sp>
    </p:spTree>
    <p:extLst>
      <p:ext uri="{BB962C8B-B14F-4D97-AF65-F5344CB8AC3E}">
        <p14:creationId xmlns:p14="http://schemas.microsoft.com/office/powerpoint/2010/main" val="333863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2</a:t>
            </a:fld>
            <a:endParaRPr lang="en-US"/>
          </a:p>
        </p:txBody>
      </p:sp>
    </p:spTree>
    <p:extLst>
      <p:ext uri="{BB962C8B-B14F-4D97-AF65-F5344CB8AC3E}">
        <p14:creationId xmlns:p14="http://schemas.microsoft.com/office/powerpoint/2010/main" val="43724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a:t>
            </a:fld>
            <a:endParaRPr lang="en-US"/>
          </a:p>
        </p:txBody>
      </p:sp>
    </p:spTree>
    <p:extLst>
      <p:ext uri="{BB962C8B-B14F-4D97-AF65-F5344CB8AC3E}">
        <p14:creationId xmlns:p14="http://schemas.microsoft.com/office/powerpoint/2010/main" val="44586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4</a:t>
            </a:fld>
            <a:endParaRPr lang="en-US"/>
          </a:p>
        </p:txBody>
      </p:sp>
    </p:spTree>
    <p:extLst>
      <p:ext uri="{BB962C8B-B14F-4D97-AF65-F5344CB8AC3E}">
        <p14:creationId xmlns:p14="http://schemas.microsoft.com/office/powerpoint/2010/main" val="108504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31</a:t>
            </a:fld>
            <a:endParaRPr lang="en-US"/>
          </a:p>
        </p:txBody>
      </p:sp>
    </p:spTree>
    <p:extLst>
      <p:ext uri="{BB962C8B-B14F-4D97-AF65-F5344CB8AC3E}">
        <p14:creationId xmlns:p14="http://schemas.microsoft.com/office/powerpoint/2010/main" val="338950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32</a:t>
            </a:fld>
            <a:endParaRPr lang="en-US"/>
          </a:p>
        </p:txBody>
      </p:sp>
    </p:spTree>
    <p:extLst>
      <p:ext uri="{BB962C8B-B14F-4D97-AF65-F5344CB8AC3E}">
        <p14:creationId xmlns:p14="http://schemas.microsoft.com/office/powerpoint/2010/main" val="99407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33</a:t>
            </a:fld>
            <a:endParaRPr lang="en-US"/>
          </a:p>
        </p:txBody>
      </p:sp>
    </p:spTree>
    <p:extLst>
      <p:ext uri="{BB962C8B-B14F-4D97-AF65-F5344CB8AC3E}">
        <p14:creationId xmlns:p14="http://schemas.microsoft.com/office/powerpoint/2010/main" val="110610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88DF9-94AB-4B88-AAAF-4CF6C8B71802}" type="slidenum">
              <a:rPr lang="en-US" smtClean="0"/>
              <a:pPr/>
              <a:t>34</a:t>
            </a:fld>
            <a:endParaRPr lang="en-US"/>
          </a:p>
        </p:txBody>
      </p:sp>
    </p:spTree>
    <p:extLst>
      <p:ext uri="{BB962C8B-B14F-4D97-AF65-F5344CB8AC3E}">
        <p14:creationId xmlns:p14="http://schemas.microsoft.com/office/powerpoint/2010/main" val="252455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7431B-50E4-40AE-B551-594C558B853C}"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7431B-50E4-40AE-B551-594C558B853C}"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7431B-50E4-40AE-B551-594C558B853C}"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7431B-50E4-40AE-B551-594C558B853C}" type="datetimeFigureOut">
              <a:rPr lang="en-US" smtClean="0"/>
              <a:pPr/>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7431B-50E4-40AE-B551-594C558B853C}" type="datetimeFigureOut">
              <a:rPr lang="en-US" smtClean="0"/>
              <a:pPr/>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7431B-50E4-40AE-B551-594C558B853C}" type="datetimeFigureOut">
              <a:rPr lang="en-US" smtClean="0"/>
              <a:pPr/>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431B-50E4-40AE-B551-594C558B853C}"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7431B-50E4-40AE-B551-594C558B853C}"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4511F-B04D-4E6B-BBFB-9C435E59A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7431B-50E4-40AE-B551-594C558B853C}" type="datetimeFigureOut">
              <a:rPr lang="en-US" smtClean="0"/>
              <a:pPr/>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4511F-B04D-4E6B-BBFB-9C435E59A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kRWTT1QUMU8nM&amp;tbnid=DBVVZTubVXA2mM:&amp;ved=0CAUQjRw&amp;url=http://worldsciencefestival.com/blog/instant_reaction_the_enigma_of_genius&amp;ei=W7MbUbjwOpPU9QSutYCYDw&amp;psig=AFQjCNGq4BWABRR0rylnIKIzd03m_TfTtA&amp;ust=1360856249221984"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990600" y="2819400"/>
            <a:ext cx="7239000" cy="413658"/>
          </a:xfrm>
          <a:prstGeom prst="rect">
            <a:avLst/>
          </a:prstGeom>
        </p:spPr>
        <p:txBody>
          <a:bodyPr vert="horz" lIns="91440" tIns="45720" rIns="91440" bIns="45720" rtlCol="0" anchor="ctr">
            <a:noAutofit/>
          </a:bodyPr>
          <a:lstStyle/>
          <a:p>
            <a:pPr lvl="0">
              <a:spcBef>
                <a:spcPct val="0"/>
              </a:spcBef>
              <a:defRPr/>
            </a:pPr>
            <a:r>
              <a:rPr lang="en-US" sz="4000" b="1" dirty="0" smtClean="0">
                <a:solidFill>
                  <a:srgbClr val="006AA7"/>
                </a:solidFill>
                <a:latin typeface="+mj-lt"/>
                <a:ea typeface="+mj-ea"/>
                <a:cs typeface="+mj-cs"/>
              </a:rPr>
              <a:t>WHAT UNDERLIES </a:t>
            </a:r>
            <a:r>
              <a:rPr lang="en-US" sz="4000" b="1" dirty="0" smtClean="0">
                <a:solidFill>
                  <a:srgbClr val="006AA7"/>
                </a:solidFill>
              </a:rPr>
              <a:t>EXCEPTIONAL SKILL </a:t>
            </a:r>
            <a:r>
              <a:rPr lang="en-US" sz="4000" b="1" dirty="0" smtClean="0">
                <a:solidFill>
                  <a:srgbClr val="006AA7"/>
                </a:solidFill>
                <a:latin typeface="+mj-lt"/>
                <a:ea typeface="+mj-ea"/>
                <a:cs typeface="+mj-cs"/>
              </a:rPr>
              <a:t>IN MUSIC?</a:t>
            </a:r>
            <a:endParaRPr lang="en-US" sz="4000" b="1" dirty="0" smtClean="0">
              <a:solidFill>
                <a:srgbClr val="006AA7"/>
              </a:solidFill>
            </a:endParaRPr>
          </a:p>
          <a:p>
            <a:pPr lvl="0">
              <a:spcBef>
                <a:spcPct val="0"/>
              </a:spcBef>
              <a:defRPr/>
            </a:pPr>
            <a:endParaRPr lang="en-US" sz="2400" b="1" dirty="0" smtClean="0">
              <a:solidFill>
                <a:srgbClr val="1AA4BE"/>
              </a:solidFill>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000" b="1" noProof="0" dirty="0" smtClean="0">
                <a:solidFill>
                  <a:schemeClr val="tx1">
                    <a:lumMod val="50000"/>
                    <a:lumOff val="50000"/>
                  </a:schemeClr>
                </a:solidFill>
                <a:latin typeface="+mj-lt"/>
                <a:ea typeface="+mj-ea"/>
                <a:cs typeface="+mj-cs"/>
              </a:rPr>
              <a:t>Zach </a:t>
            </a:r>
            <a:r>
              <a:rPr lang="en-US" sz="3000" b="1" noProof="0" dirty="0" err="1" smtClean="0">
                <a:solidFill>
                  <a:schemeClr val="tx1">
                    <a:lumMod val="50000"/>
                    <a:lumOff val="50000"/>
                  </a:schemeClr>
                </a:solidFill>
                <a:latin typeface="+mj-lt"/>
                <a:ea typeface="+mj-ea"/>
                <a:cs typeface="+mj-cs"/>
              </a:rPr>
              <a:t>Hambrick</a:t>
            </a:r>
            <a:r>
              <a:rPr lang="en-US" sz="3000" b="1" noProof="0" dirty="0" smtClean="0">
                <a:solidFill>
                  <a:schemeClr val="tx1">
                    <a:lumMod val="50000"/>
                    <a:lumOff val="50000"/>
                  </a:schemeClr>
                </a:solidFill>
                <a:latin typeface="+mj-lt"/>
                <a:ea typeface="+mj-ea"/>
                <a:cs typeface="+mj-cs"/>
              </a:rPr>
              <a:t>, Michigan State University</a:t>
            </a:r>
          </a:p>
          <a:p>
            <a:pPr marL="0" marR="0" lvl="0" indent="0" defTabSz="914400" rtl="0" eaLnBrk="1" fontAlgn="auto" latinLnBrk="0" hangingPunct="1">
              <a:lnSpc>
                <a:spcPct val="100000"/>
              </a:lnSpc>
              <a:spcBef>
                <a:spcPct val="0"/>
              </a:spcBef>
              <a:spcAft>
                <a:spcPts val="0"/>
              </a:spcAft>
              <a:buClrTx/>
              <a:buSzTx/>
              <a:buFontTx/>
              <a:buNone/>
              <a:tabLst/>
              <a:defRPr/>
            </a:pPr>
            <a:r>
              <a:rPr lang="en-US" sz="3000" b="1" dirty="0" smtClean="0">
                <a:solidFill>
                  <a:schemeClr val="tx1">
                    <a:lumMod val="50000"/>
                    <a:lumOff val="50000"/>
                  </a:schemeClr>
                </a:solidFill>
                <a:latin typeface="+mj-lt"/>
                <a:ea typeface="+mj-ea"/>
                <a:cs typeface="+mj-cs"/>
              </a:rPr>
              <a:t>June 16, 2017</a:t>
            </a:r>
            <a:endParaRPr lang="en-US" sz="3000" b="1" noProof="0" dirty="0" smtClean="0">
              <a:solidFill>
                <a:schemeClr val="tx1">
                  <a:lumMod val="50000"/>
                  <a:lumOff val="50000"/>
                </a:schemeClr>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b="1" noProof="0" dirty="0" smtClean="0">
              <a:solidFill>
                <a:srgbClr val="646464"/>
              </a:solidFill>
              <a:latin typeface="+mj-lt"/>
              <a:ea typeface="+mj-ea"/>
              <a:cs typeface="+mj-cs"/>
            </a:endParaRPr>
          </a:p>
          <a:p>
            <a:pPr lvl="0">
              <a:spcBef>
                <a:spcPct val="0"/>
              </a:spcBef>
              <a:defRPr/>
            </a:pPr>
            <a:r>
              <a:rPr lang="en-US" sz="2000" b="1" dirty="0" smtClean="0">
                <a:solidFill>
                  <a:schemeClr val="tx1">
                    <a:lumMod val="50000"/>
                    <a:lumOff val="50000"/>
                  </a:schemeClr>
                </a:solidFill>
              </a:rPr>
              <a:t>The Neurosciences and Music VI, Boston, MA</a:t>
            </a:r>
            <a:endParaRPr lang="en-US" sz="2000" b="1" noProof="0" dirty="0" smtClean="0">
              <a:solidFill>
                <a:schemeClr val="tx1">
                  <a:lumMod val="50000"/>
                  <a:lumOff val="50000"/>
                </a:schemeClr>
              </a:solidFill>
              <a:latin typeface="+mj-lt"/>
              <a:ea typeface="+mj-ea"/>
              <a:cs typeface="+mj-cs"/>
            </a:endParaRPr>
          </a:p>
        </p:txBody>
      </p:sp>
      <p:sp>
        <p:nvSpPr>
          <p:cNvPr id="4" name="Rectangle 3"/>
          <p:cNvSpPr/>
          <p:nvPr/>
        </p:nvSpPr>
        <p:spPr>
          <a:xfrm>
            <a:off x="0" y="0"/>
            <a:ext cx="2286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388" y="4648200"/>
            <a:ext cx="2917212" cy="1143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DELIBERATE PRACTICE VIEW</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479" y="2407060"/>
            <a:ext cx="1898552" cy="2862170"/>
          </a:xfrm>
          <a:prstGeom prst="rect">
            <a:avLst/>
          </a:prstGeom>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3607132" y="2390015"/>
            <a:ext cx="1898552" cy="2879215"/>
          </a:xfrm>
          <a:prstGeom prst="rect">
            <a:avLst/>
          </a:prstGeom>
          <a:ln>
            <a:solidFill>
              <a:schemeClr val="bg1">
                <a:lumMod val="95000"/>
              </a:schemeClr>
            </a:solidFill>
          </a:ln>
        </p:spPr>
      </p:pic>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5727785" y="2424105"/>
            <a:ext cx="1892215" cy="2862170"/>
          </a:xfrm>
          <a:prstGeom prst="rect">
            <a:avLst/>
          </a:prstGeom>
        </p:spPr>
      </p:pic>
    </p:spTree>
    <p:extLst>
      <p:ext uri="{BB962C8B-B14F-4D97-AF65-F5344CB8AC3E}">
        <p14:creationId xmlns:p14="http://schemas.microsoft.com/office/powerpoint/2010/main" val="2083284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NOT EVERYONE IS CONVINCED</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3" name="Rectangle 2"/>
          <p:cNvSpPr/>
          <p:nvPr/>
        </p:nvSpPr>
        <p:spPr>
          <a:xfrm>
            <a:off x="4495800" y="2902327"/>
            <a:ext cx="3924300" cy="2369880"/>
          </a:xfrm>
          <a:prstGeom prst="rect">
            <a:avLst/>
          </a:prstGeom>
        </p:spPr>
        <p:txBody>
          <a:bodyPr wrap="square">
            <a:spAutoFit/>
          </a:bodyPr>
          <a:lstStyle/>
          <a:p>
            <a:r>
              <a:rPr lang="en-US" sz="2000" dirty="0" smtClean="0">
                <a:latin typeface="+mj-lt"/>
              </a:rPr>
              <a:t>Ericsson's </a:t>
            </a:r>
            <a:r>
              <a:rPr lang="en-US" sz="2000" dirty="0">
                <a:latin typeface="+mj-lt"/>
              </a:rPr>
              <a:t>claims should be taken </a:t>
            </a:r>
            <a:r>
              <a:rPr lang="en-US" sz="2000" dirty="0" smtClean="0">
                <a:latin typeface="+mj-lt"/>
              </a:rPr>
              <a:t>with great </a:t>
            </a:r>
            <a:r>
              <a:rPr lang="en-US" sz="2000" dirty="0">
                <a:latin typeface="+mj-lt"/>
              </a:rPr>
              <a:t>reluctance, because they may </a:t>
            </a:r>
            <a:r>
              <a:rPr lang="en-US" sz="2000" dirty="0" smtClean="0">
                <a:latin typeface="+mj-lt"/>
              </a:rPr>
              <a:t>have highly disappointing results </a:t>
            </a:r>
            <a:r>
              <a:rPr lang="en-US" sz="2000" dirty="0">
                <a:latin typeface="+mj-lt"/>
              </a:rPr>
              <a:t>for parents </a:t>
            </a:r>
            <a:r>
              <a:rPr lang="en-US" sz="2000" dirty="0" smtClean="0">
                <a:latin typeface="+mj-lt"/>
              </a:rPr>
              <a:t>and others </a:t>
            </a:r>
            <a:r>
              <a:rPr lang="en-US" sz="2000" dirty="0">
                <a:latin typeface="+mj-lt"/>
              </a:rPr>
              <a:t>who have </a:t>
            </a:r>
            <a:r>
              <a:rPr lang="en-US" sz="2000" dirty="0" smtClean="0">
                <a:latin typeface="+mj-lt"/>
              </a:rPr>
              <a:t>great hopes</a:t>
            </a:r>
            <a:r>
              <a:rPr lang="en-US" sz="2000" dirty="0">
                <a:latin typeface="+mj-lt"/>
              </a:rPr>
              <a:t>, but </a:t>
            </a:r>
            <a:r>
              <a:rPr lang="en-US" sz="2000" dirty="0" smtClean="0">
                <a:latin typeface="+mj-lt"/>
              </a:rPr>
              <a:t>no data </a:t>
            </a:r>
            <a:r>
              <a:rPr lang="en-US" sz="2000" dirty="0">
                <a:latin typeface="+mj-lt"/>
              </a:rPr>
              <a:t>on which to base such hopes</a:t>
            </a:r>
            <a:r>
              <a:rPr lang="en-US" sz="2000" dirty="0" smtClean="0">
                <a:latin typeface="+mj-lt"/>
              </a:rPr>
              <a:t>.”</a:t>
            </a:r>
          </a:p>
          <a:p>
            <a:endParaRPr lang="en-US" sz="800" dirty="0" smtClean="0">
              <a:latin typeface="+mj-lt"/>
            </a:endParaRPr>
          </a:p>
          <a:p>
            <a:r>
              <a:rPr lang="en-US" sz="1600" b="1" dirty="0">
                <a:latin typeface="AdvTT5235d5a9"/>
              </a:rPr>
              <a:t> </a:t>
            </a:r>
            <a:r>
              <a:rPr lang="en-US" sz="1600" b="1" dirty="0" smtClean="0">
                <a:latin typeface="AdvTT5235d5a9"/>
              </a:rPr>
              <a:t>    </a:t>
            </a:r>
            <a:r>
              <a:rPr lang="en-US" sz="2000" b="1" dirty="0" smtClean="0">
                <a:latin typeface="AdvTT5235d5a9"/>
              </a:rPr>
              <a:t>- Philip Ackerman</a:t>
            </a:r>
            <a:endParaRPr lang="en-US" sz="20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058031"/>
            <a:ext cx="3357399" cy="3837027"/>
          </a:xfrm>
          <a:prstGeom prst="rect">
            <a:avLst/>
          </a:prstGeom>
        </p:spPr>
      </p:pic>
      <p:sp>
        <p:nvSpPr>
          <p:cNvPr id="6" name="TextBox 5"/>
          <p:cNvSpPr txBox="1"/>
          <p:nvPr/>
        </p:nvSpPr>
        <p:spPr>
          <a:xfrm>
            <a:off x="952499" y="5899299"/>
            <a:ext cx="3009901" cy="307777"/>
          </a:xfrm>
          <a:prstGeom prst="rect">
            <a:avLst/>
          </a:prstGeom>
          <a:noFill/>
        </p:spPr>
        <p:txBody>
          <a:bodyPr wrap="square" rtlCol="0">
            <a:spAutoFit/>
          </a:bodyPr>
          <a:lstStyle/>
          <a:p>
            <a:pPr algn="ctr"/>
            <a:r>
              <a:rPr lang="en-US" sz="1400" i="1" dirty="0" smtClean="0"/>
              <a:t>Philip Ackerman, Georgia Tech</a:t>
            </a:r>
            <a:endParaRPr lang="en-US" sz="1400" i="1" dirty="0"/>
          </a:p>
        </p:txBody>
      </p:sp>
      <p:sp>
        <p:nvSpPr>
          <p:cNvPr id="7" name="TextBox 6"/>
          <p:cNvSpPr txBox="1"/>
          <p:nvPr/>
        </p:nvSpPr>
        <p:spPr>
          <a:xfrm>
            <a:off x="4387701" y="2895600"/>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8082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TextBox 1"/>
          <p:cNvSpPr txBox="1"/>
          <p:nvPr/>
        </p:nvSpPr>
        <p:spPr>
          <a:xfrm>
            <a:off x="914400" y="2971800"/>
            <a:ext cx="7696200" cy="1569660"/>
          </a:xfrm>
          <a:prstGeom prst="rect">
            <a:avLst/>
          </a:prstGeom>
          <a:noFill/>
        </p:spPr>
        <p:txBody>
          <a:bodyPr wrap="square" rtlCol="0">
            <a:spAutoFit/>
          </a:bodyPr>
          <a:lstStyle/>
          <a:p>
            <a:r>
              <a:rPr lang="en-US" sz="3200" b="1" dirty="0" smtClean="0">
                <a:solidFill>
                  <a:srgbClr val="006AA7"/>
                </a:solidFill>
              </a:rPr>
              <a:t>Research Question:</a:t>
            </a:r>
            <a:r>
              <a:rPr lang="en-US" sz="3200" b="1" dirty="0" smtClean="0">
                <a:solidFill>
                  <a:srgbClr val="007FE5"/>
                </a:solidFill>
              </a:rPr>
              <a:t> </a:t>
            </a:r>
            <a:r>
              <a:rPr lang="en-US" sz="3200" dirty="0" smtClean="0"/>
              <a:t>How much of the variance in skill does deliberate practice explain? Does it </a:t>
            </a:r>
            <a:r>
              <a:rPr lang="en-US" sz="3200" i="1" dirty="0" smtClean="0"/>
              <a:t>largely</a:t>
            </a:r>
            <a:r>
              <a:rPr lang="en-US" sz="3200" dirty="0" smtClean="0"/>
              <a:t> explain the variance?</a:t>
            </a:r>
          </a:p>
        </p:txBody>
      </p:sp>
    </p:spTree>
    <p:extLst>
      <p:ext uri="{BB962C8B-B14F-4D97-AF65-F5344CB8AC3E}">
        <p14:creationId xmlns:p14="http://schemas.microsoft.com/office/powerpoint/2010/main" val="357691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graphicFrame>
        <p:nvGraphicFramePr>
          <p:cNvPr id="21" name="Chart 20"/>
          <p:cNvGraphicFramePr/>
          <p:nvPr>
            <p:extLst>
              <p:ext uri="{D42A27DB-BD31-4B8C-83A1-F6EECF244321}">
                <p14:modId xmlns:p14="http://schemas.microsoft.com/office/powerpoint/2010/main" val="2617591847"/>
              </p:ext>
            </p:extLst>
          </p:nvPr>
        </p:nvGraphicFramePr>
        <p:xfrm>
          <a:off x="0" y="2108200"/>
          <a:ext cx="670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183868"/>
            <a:ext cx="9144000" cy="338554"/>
          </a:xfrm>
          <a:prstGeom prst="rect">
            <a:avLst/>
          </a:prstGeom>
          <a:noFill/>
        </p:spPr>
        <p:txBody>
          <a:bodyPr wrap="square" rtlCol="0">
            <a:spAutoFit/>
          </a:bodyPr>
          <a:lstStyle/>
          <a:p>
            <a:pPr algn="ctr"/>
            <a:r>
              <a:rPr lang="en-US" sz="1600" dirty="0" err="1" smtClean="0"/>
              <a:t>Hambrick</a:t>
            </a:r>
            <a:r>
              <a:rPr lang="en-US" sz="1600" dirty="0" smtClean="0"/>
              <a:t> et al. (2014), </a:t>
            </a:r>
            <a:r>
              <a:rPr lang="en-US" sz="1600" i="1" dirty="0" smtClean="0"/>
              <a:t>Intelligence</a:t>
            </a:r>
            <a:endParaRPr lang="en-US" sz="1600" i="1" dirty="0"/>
          </a:p>
        </p:txBody>
      </p:sp>
      <p:sp>
        <p:nvSpPr>
          <p:cNvPr id="8" name="TextBox 7"/>
          <p:cNvSpPr txBox="1"/>
          <p:nvPr/>
        </p:nvSpPr>
        <p:spPr>
          <a:xfrm>
            <a:off x="435934" y="1676400"/>
            <a:ext cx="3886200" cy="461665"/>
          </a:xfrm>
          <a:prstGeom prst="rect">
            <a:avLst/>
          </a:prstGeom>
          <a:noFill/>
        </p:spPr>
        <p:txBody>
          <a:bodyPr wrap="square" rtlCol="0">
            <a:spAutoFit/>
          </a:bodyPr>
          <a:lstStyle/>
          <a:p>
            <a:pPr algn="ctr"/>
            <a:r>
              <a:rPr lang="en-US" sz="2400" b="1" dirty="0" smtClean="0"/>
              <a:t>Reliable Variance Explained</a:t>
            </a:r>
            <a:endParaRPr lang="en-US" sz="2400" b="1" dirty="0"/>
          </a:p>
        </p:txBody>
      </p:sp>
      <p:sp>
        <p:nvSpPr>
          <p:cNvPr id="7" name="TextBox 6"/>
          <p:cNvSpPr txBox="1"/>
          <p:nvPr/>
        </p:nvSpPr>
        <p:spPr>
          <a:xfrm>
            <a:off x="4495800" y="2133600"/>
            <a:ext cx="4572000" cy="1631216"/>
          </a:xfrm>
          <a:prstGeom prst="rect">
            <a:avLst/>
          </a:prstGeom>
          <a:noFill/>
        </p:spPr>
        <p:txBody>
          <a:bodyPr wrap="square" rtlCol="0">
            <a:spAutoFit/>
          </a:bodyPr>
          <a:lstStyle/>
          <a:p>
            <a:r>
              <a:rPr lang="en-US" sz="2000" b="1" dirty="0" smtClean="0"/>
              <a:t>Hambrick et al. (2014, </a:t>
            </a:r>
            <a:r>
              <a:rPr lang="en-US" sz="2000" b="1" i="1" dirty="0" smtClean="0"/>
              <a:t>Intelligence</a:t>
            </a:r>
            <a:r>
              <a:rPr lang="en-US" sz="2000" b="1" dirty="0" smtClean="0"/>
              <a:t>) – </a:t>
            </a:r>
          </a:p>
          <a:p>
            <a:r>
              <a:rPr lang="en-US" sz="2000" dirty="0" smtClean="0"/>
              <a:t>Re-analyzed results of 8 studies that included measures of music performance and of activities interpretable as deliberate practice.</a:t>
            </a:r>
            <a:endParaRPr lang="en-US" sz="2000" dirty="0"/>
          </a:p>
        </p:txBody>
      </p:sp>
    </p:spTree>
    <p:extLst>
      <p:ext uri="{BB962C8B-B14F-4D97-AF65-F5344CB8AC3E}">
        <p14:creationId xmlns:p14="http://schemas.microsoft.com/office/powerpoint/2010/main" val="387466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4" name="Picture 3"/>
          <p:cNvPicPr>
            <a:picLocks noChangeAspect="1"/>
          </p:cNvPicPr>
          <p:nvPr/>
        </p:nvPicPr>
        <p:blipFill>
          <a:blip r:embed="rId2"/>
          <a:stretch>
            <a:fillRect/>
          </a:stretch>
        </p:blipFill>
        <p:spPr>
          <a:xfrm>
            <a:off x="1066800" y="2962275"/>
            <a:ext cx="7239000" cy="1533525"/>
          </a:xfrm>
          <a:prstGeom prst="rect">
            <a:avLst/>
          </a:prstGeom>
        </p:spPr>
      </p:pic>
      <p:pic>
        <p:nvPicPr>
          <p:cNvPr id="5" name="Picture 4"/>
          <p:cNvPicPr>
            <a:picLocks noChangeAspect="1"/>
          </p:cNvPicPr>
          <p:nvPr/>
        </p:nvPicPr>
        <p:blipFill>
          <a:blip r:embed="rId3"/>
          <a:stretch>
            <a:fillRect/>
          </a:stretch>
        </p:blipFill>
        <p:spPr>
          <a:xfrm>
            <a:off x="1045029" y="1952625"/>
            <a:ext cx="2495550" cy="1009650"/>
          </a:xfrm>
          <a:prstGeom prst="rect">
            <a:avLst/>
          </a:prstGeom>
        </p:spPr>
      </p:pic>
      <p:sp>
        <p:nvSpPr>
          <p:cNvPr id="10" name="TextBox 9"/>
          <p:cNvSpPr txBox="1"/>
          <p:nvPr/>
        </p:nvSpPr>
        <p:spPr>
          <a:xfrm>
            <a:off x="152400" y="4876800"/>
            <a:ext cx="8839200" cy="646331"/>
          </a:xfrm>
          <a:prstGeom prst="rect">
            <a:avLst/>
          </a:prstGeom>
          <a:noFill/>
        </p:spPr>
        <p:txBody>
          <a:bodyPr wrap="square" rtlCol="0">
            <a:spAutoFit/>
          </a:bodyPr>
          <a:lstStyle/>
          <a:p>
            <a:pPr algn="ctr"/>
            <a:r>
              <a:rPr lang="en-US" sz="3600" b="1" dirty="0" smtClean="0">
                <a:solidFill>
                  <a:srgbClr val="FF0000"/>
                </a:solidFill>
              </a:rPr>
              <a:t>Avg. corrected </a:t>
            </a:r>
            <a:r>
              <a:rPr lang="en-US" sz="3600" b="1" i="1" dirty="0" smtClean="0">
                <a:solidFill>
                  <a:srgbClr val="FF0000"/>
                </a:solidFill>
              </a:rPr>
              <a:t>r</a:t>
            </a:r>
            <a:r>
              <a:rPr lang="en-US" sz="3600" b="1" dirty="0" smtClean="0">
                <a:solidFill>
                  <a:srgbClr val="FF0000"/>
                </a:solidFill>
              </a:rPr>
              <a:t> = .61 (37% variance)</a:t>
            </a:r>
            <a:endParaRPr lang="en-US" sz="3600" b="1" dirty="0">
              <a:solidFill>
                <a:srgbClr val="FF0000"/>
              </a:solidFill>
            </a:endParaRPr>
          </a:p>
        </p:txBody>
      </p:sp>
      <p:sp>
        <p:nvSpPr>
          <p:cNvPr id="11" name="Rectangle 10"/>
          <p:cNvSpPr/>
          <p:nvPr/>
        </p:nvSpPr>
        <p:spPr>
          <a:xfrm>
            <a:off x="952500" y="1828800"/>
            <a:ext cx="7505700" cy="2743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18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HOW IMPORTANT IS TRAINING?</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5"/>
          <p:cNvSpPr txBox="1"/>
          <p:nvPr/>
        </p:nvSpPr>
        <p:spPr>
          <a:xfrm>
            <a:off x="914400" y="2971800"/>
            <a:ext cx="7677150" cy="2062103"/>
          </a:xfrm>
          <a:prstGeom prst="rect">
            <a:avLst/>
          </a:prstGeom>
          <a:noFill/>
        </p:spPr>
        <p:txBody>
          <a:bodyPr wrap="square" rtlCol="0">
            <a:spAutoFit/>
          </a:bodyPr>
          <a:lstStyle/>
          <a:p>
            <a:r>
              <a:rPr lang="en-US" sz="3200" b="1" dirty="0" smtClean="0">
                <a:solidFill>
                  <a:srgbClr val="FF0000"/>
                </a:solidFill>
              </a:rPr>
              <a:t>Conclusion: </a:t>
            </a:r>
            <a:r>
              <a:rPr lang="en-US" sz="3200" dirty="0" smtClean="0"/>
              <a:t>Deliberate practice is important, but not as important as Ericsson and colleagues have argued.</a:t>
            </a:r>
          </a:p>
          <a:p>
            <a:endParaRPr lang="en-US" sz="3200" dirty="0"/>
          </a:p>
        </p:txBody>
      </p:sp>
    </p:spTree>
    <p:extLst>
      <p:ext uri="{BB962C8B-B14F-4D97-AF65-F5344CB8AC3E}">
        <p14:creationId xmlns:p14="http://schemas.microsoft.com/office/powerpoint/2010/main" val="2043545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ch Hambrick\AppData\Local\Microsoft\Windows\Temporary Internet Files\Content.IE5\AR15BNGQ\creativity_by_waterpolo218-d5ql82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4776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ch Hambrick\AppData\Local\Microsoft\Windows\Temporary Internet Files\Content.IE5\AR15BNGQ\creativity_by_waterpolo218-d5ql82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4876800" y="381000"/>
            <a:ext cx="4038600" cy="1569660"/>
          </a:xfrm>
          <a:prstGeom prst="rect">
            <a:avLst/>
          </a:prstGeom>
          <a:noFill/>
        </p:spPr>
        <p:txBody>
          <a:bodyPr wrap="square" rtlCol="0">
            <a:spAutoFit/>
          </a:bodyPr>
          <a:lstStyle/>
          <a:p>
            <a:r>
              <a:rPr lang="en-US" sz="3200" b="1" i="1" dirty="0" smtClean="0">
                <a:solidFill>
                  <a:srgbClr val="006AA7"/>
                </a:solidFill>
              </a:rPr>
              <a:t>One piece </a:t>
            </a:r>
          </a:p>
          <a:p>
            <a:r>
              <a:rPr lang="en-US" sz="3200" b="1" i="1" dirty="0" smtClean="0">
                <a:solidFill>
                  <a:schemeClr val="bg1">
                    <a:lumMod val="50000"/>
                  </a:schemeClr>
                </a:solidFill>
              </a:rPr>
              <a:t>	of a complex </a:t>
            </a:r>
          </a:p>
          <a:p>
            <a:r>
              <a:rPr lang="en-US" sz="3200" b="1" i="1" dirty="0">
                <a:solidFill>
                  <a:schemeClr val="bg1">
                    <a:lumMod val="50000"/>
                  </a:schemeClr>
                </a:solidFill>
              </a:rPr>
              <a:t>	</a:t>
            </a:r>
            <a:r>
              <a:rPr lang="en-US" sz="3200" b="1" i="1" dirty="0" smtClean="0">
                <a:solidFill>
                  <a:schemeClr val="bg1">
                    <a:lumMod val="50000"/>
                  </a:schemeClr>
                </a:solidFill>
              </a:rPr>
              <a:t>	       puzzle</a:t>
            </a:r>
            <a:endParaRPr lang="en-US" sz="3200" b="1" i="1" dirty="0">
              <a:solidFill>
                <a:schemeClr val="bg1">
                  <a:lumMod val="50000"/>
                </a:schemeClr>
              </a:solidFill>
            </a:endParaRPr>
          </a:p>
        </p:txBody>
      </p:sp>
    </p:spTree>
    <p:extLst>
      <p:ext uri="{BB962C8B-B14F-4D97-AF65-F5344CB8AC3E}">
        <p14:creationId xmlns:p14="http://schemas.microsoft.com/office/powerpoint/2010/main" val="338418113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ch Hambrick\AppData\Local\Microsoft\Windows\Temporary Internet Files\Content.IE5\AR15BNGQ\creativity_by_waterpolo218-d5ql82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4876800" y="381000"/>
            <a:ext cx="4038600" cy="1569660"/>
          </a:xfrm>
          <a:prstGeom prst="rect">
            <a:avLst/>
          </a:prstGeom>
          <a:noFill/>
        </p:spPr>
        <p:txBody>
          <a:bodyPr wrap="square" rtlCol="0">
            <a:spAutoFit/>
          </a:bodyPr>
          <a:lstStyle/>
          <a:p>
            <a:r>
              <a:rPr lang="en-US" sz="3200" b="1" i="1" dirty="0" smtClean="0">
                <a:solidFill>
                  <a:schemeClr val="bg1">
                    <a:lumMod val="50000"/>
                  </a:schemeClr>
                </a:solidFill>
              </a:rPr>
              <a:t>What are</a:t>
            </a:r>
          </a:p>
          <a:p>
            <a:r>
              <a:rPr lang="en-US" sz="3200" b="1" i="1" dirty="0" smtClean="0">
                <a:solidFill>
                  <a:schemeClr val="bg1">
                    <a:lumMod val="50000"/>
                  </a:schemeClr>
                </a:solidFill>
              </a:rPr>
              <a:t>	</a:t>
            </a:r>
            <a:r>
              <a:rPr lang="en-US" sz="3200" b="1" i="1" dirty="0" smtClean="0">
                <a:solidFill>
                  <a:schemeClr val="accent1"/>
                </a:solidFill>
              </a:rPr>
              <a:t>the other	       		</a:t>
            </a:r>
            <a:r>
              <a:rPr lang="en-US" sz="3200" b="1" i="1" dirty="0" smtClean="0">
                <a:solidFill>
                  <a:schemeClr val="bg1">
                    <a:lumMod val="50000"/>
                  </a:schemeClr>
                </a:solidFill>
              </a:rPr>
              <a:t>	pieces?</a:t>
            </a:r>
            <a:endParaRPr lang="en-US" sz="3200" b="1" i="1" dirty="0">
              <a:solidFill>
                <a:schemeClr val="bg1">
                  <a:lumMod val="50000"/>
                </a:schemeClr>
              </a:solidFill>
            </a:endParaRPr>
          </a:p>
        </p:txBody>
      </p:sp>
    </p:spTree>
    <p:extLst>
      <p:ext uri="{BB962C8B-B14F-4D97-AF65-F5344CB8AC3E}">
        <p14:creationId xmlns:p14="http://schemas.microsoft.com/office/powerpoint/2010/main" val="214898686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05400" y="2971800"/>
            <a:ext cx="2971800" cy="1938992"/>
          </a:xfrm>
          <a:prstGeom prst="rect">
            <a:avLst/>
          </a:prstGeom>
          <a:noFill/>
        </p:spPr>
        <p:txBody>
          <a:bodyPr wrap="square" rtlCol="0">
            <a:spAutoFit/>
          </a:bodyPr>
          <a:lstStyle/>
          <a:p>
            <a:r>
              <a:rPr lang="en-US" sz="2400" b="1" dirty="0" smtClean="0">
                <a:solidFill>
                  <a:schemeClr val="tx1">
                    <a:lumMod val="95000"/>
                    <a:lumOff val="5000"/>
                  </a:schemeClr>
                </a:solidFill>
              </a:rPr>
              <a:t>Prodigy –                      </a:t>
            </a:r>
            <a:r>
              <a:rPr lang="en-US" sz="2400" dirty="0" smtClean="0"/>
              <a:t>a child who performs at a level well above same-age peers.</a:t>
            </a:r>
            <a:endParaRPr lang="en-US" sz="2400" dirty="0"/>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183847"/>
            <a:ext cx="3276600" cy="3514898"/>
          </a:xfrm>
          <a:prstGeom prst="rect">
            <a:avLst/>
          </a:prstGeom>
        </p:spPr>
      </p:pic>
      <p:sp>
        <p:nvSpPr>
          <p:cNvPr id="6"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WHAT PRODIGIES CAN TELL US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185548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VARIABILITY IN SKILL</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38400"/>
            <a:ext cx="4114800" cy="296461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452647"/>
            <a:ext cx="3657600" cy="2950369"/>
          </a:xfrm>
          <a:prstGeom prst="rect">
            <a:avLst/>
          </a:prstGeom>
        </p:spPr>
      </p:pic>
      <p:sp>
        <p:nvSpPr>
          <p:cNvPr id="3" name="TextBox 2"/>
          <p:cNvSpPr txBox="1"/>
          <p:nvPr/>
        </p:nvSpPr>
        <p:spPr>
          <a:xfrm>
            <a:off x="457200" y="5410200"/>
            <a:ext cx="4114800" cy="307777"/>
          </a:xfrm>
          <a:prstGeom prst="rect">
            <a:avLst/>
          </a:prstGeom>
          <a:noFill/>
        </p:spPr>
        <p:txBody>
          <a:bodyPr wrap="square" rtlCol="0">
            <a:spAutoFit/>
          </a:bodyPr>
          <a:lstStyle/>
          <a:p>
            <a:pPr algn="ctr"/>
            <a:r>
              <a:rPr lang="en-US" sz="1400" i="1" dirty="0" smtClean="0"/>
              <a:t>Joshua Bell</a:t>
            </a:r>
            <a:endParaRPr lang="en-US" sz="1400" i="1" dirty="0"/>
          </a:p>
        </p:txBody>
      </p:sp>
      <p:sp>
        <p:nvSpPr>
          <p:cNvPr id="7" name="TextBox 6"/>
          <p:cNvSpPr txBox="1"/>
          <p:nvPr/>
        </p:nvSpPr>
        <p:spPr>
          <a:xfrm>
            <a:off x="5029200" y="5410200"/>
            <a:ext cx="3657600" cy="307777"/>
          </a:xfrm>
          <a:prstGeom prst="rect">
            <a:avLst/>
          </a:prstGeom>
          <a:noFill/>
        </p:spPr>
        <p:txBody>
          <a:bodyPr wrap="square" rtlCol="0">
            <a:spAutoFit/>
          </a:bodyPr>
          <a:lstStyle/>
          <a:p>
            <a:pPr algn="ctr"/>
            <a:r>
              <a:rPr lang="en-US" sz="1400" i="1" dirty="0" err="1" smtClean="0"/>
              <a:t>Yuja</a:t>
            </a:r>
            <a:r>
              <a:rPr lang="en-US" sz="1400" i="1" dirty="0" smtClean="0"/>
              <a:t> Wang</a:t>
            </a:r>
            <a:endParaRPr lang="en-US" sz="14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146" y="1752599"/>
            <a:ext cx="2993054" cy="41902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62" y="1752600"/>
            <a:ext cx="3536160" cy="20156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9361" y="3907466"/>
            <a:ext cx="3536160" cy="2035256"/>
          </a:xfrm>
          <a:prstGeom prst="rect">
            <a:avLst/>
          </a:prstGeom>
        </p:spPr>
      </p:pic>
      <p:sp>
        <p:nvSpPr>
          <p:cNvPr id="9" name="TextBox 8"/>
          <p:cNvSpPr txBox="1"/>
          <p:nvPr/>
        </p:nvSpPr>
        <p:spPr>
          <a:xfrm>
            <a:off x="1276011" y="5956002"/>
            <a:ext cx="6669509" cy="369332"/>
          </a:xfrm>
          <a:prstGeom prst="rect">
            <a:avLst/>
          </a:prstGeom>
          <a:noFill/>
        </p:spPr>
        <p:txBody>
          <a:bodyPr wrap="square" rtlCol="0">
            <a:spAutoFit/>
          </a:bodyPr>
          <a:lstStyle/>
          <a:p>
            <a:pPr algn="ctr"/>
            <a:r>
              <a:rPr lang="en-US" i="1" dirty="0" err="1" smtClean="0"/>
              <a:t>Evgeny</a:t>
            </a:r>
            <a:r>
              <a:rPr lang="en-US" i="1" dirty="0" smtClean="0"/>
              <a:t> </a:t>
            </a:r>
            <a:r>
              <a:rPr lang="en-US" i="1" dirty="0" err="1" smtClean="0"/>
              <a:t>Kissin</a:t>
            </a:r>
            <a:endParaRPr lang="en-US" i="1" dirty="0"/>
          </a:p>
        </p:txBody>
      </p:sp>
      <p:sp>
        <p:nvSpPr>
          <p:cNvPr id="8"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WHAT PRODIGIES CAN TELL US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1603629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62200"/>
            <a:ext cx="3931920" cy="2808238"/>
          </a:xfrm>
          <a:prstGeom prst="rect">
            <a:avLst/>
          </a:prstGeom>
        </p:spPr>
      </p:pic>
      <p:sp>
        <p:nvSpPr>
          <p:cNvPr id="11" name="TextBox 10"/>
          <p:cNvSpPr txBox="1"/>
          <p:nvPr/>
        </p:nvSpPr>
        <p:spPr>
          <a:xfrm>
            <a:off x="771144" y="5181600"/>
            <a:ext cx="3922776" cy="323165"/>
          </a:xfrm>
          <a:prstGeom prst="rect">
            <a:avLst/>
          </a:prstGeom>
          <a:noFill/>
        </p:spPr>
        <p:txBody>
          <a:bodyPr wrap="square" rtlCol="0">
            <a:spAutoFit/>
          </a:bodyPr>
          <a:lstStyle/>
          <a:p>
            <a:pPr algn="ctr"/>
            <a:r>
              <a:rPr lang="en-US" sz="1500" i="1" dirty="0" smtClean="0"/>
              <a:t>Joanne </a:t>
            </a:r>
            <a:r>
              <a:rPr lang="en-US" sz="1500" i="1" dirty="0" err="1" smtClean="0"/>
              <a:t>Ruthsatz</a:t>
            </a:r>
            <a:r>
              <a:rPr lang="en-US" sz="1500" i="1" dirty="0" smtClean="0"/>
              <a:t>, The Ohio State U. Mansfield</a:t>
            </a:r>
            <a:endParaRPr lang="en-US" sz="1500" i="1" dirty="0"/>
          </a:p>
        </p:txBody>
      </p:sp>
      <p:sp>
        <p:nvSpPr>
          <p:cNvPr id="2" name="TextBox 1"/>
          <p:cNvSpPr txBox="1"/>
          <p:nvPr/>
        </p:nvSpPr>
        <p:spPr>
          <a:xfrm>
            <a:off x="4953000" y="2970074"/>
            <a:ext cx="3810000" cy="2862322"/>
          </a:xfrm>
          <a:prstGeom prst="rect">
            <a:avLst/>
          </a:prstGeom>
          <a:noFill/>
        </p:spPr>
        <p:txBody>
          <a:bodyPr wrap="square" rtlCol="0">
            <a:spAutoFit/>
          </a:bodyPr>
          <a:lstStyle/>
          <a:p>
            <a:r>
              <a:rPr lang="en-US" sz="2400" b="1" dirty="0" smtClean="0"/>
              <a:t>18 prodigies</a:t>
            </a:r>
          </a:p>
          <a:p>
            <a:r>
              <a:rPr lang="en-US" sz="2400" dirty="0" smtClean="0"/>
              <a:t>   - 5 music</a:t>
            </a:r>
          </a:p>
          <a:p>
            <a:r>
              <a:rPr lang="en-US" sz="2400" dirty="0" smtClean="0"/>
              <a:t>   - 8 art</a:t>
            </a:r>
          </a:p>
          <a:p>
            <a:r>
              <a:rPr lang="en-US" sz="2400" dirty="0" smtClean="0"/>
              <a:t>   - 5 math</a:t>
            </a:r>
          </a:p>
          <a:p>
            <a:endParaRPr lang="en-US" sz="2400" dirty="0"/>
          </a:p>
          <a:p>
            <a:endParaRPr lang="en-US" sz="2400" dirty="0" smtClean="0"/>
          </a:p>
          <a:p>
            <a:endParaRPr lang="en-US" sz="1200" dirty="0" smtClean="0"/>
          </a:p>
          <a:p>
            <a:endParaRPr lang="en-US" sz="1200" dirty="0" smtClean="0"/>
          </a:p>
          <a:p>
            <a:endParaRPr lang="en-US" sz="1200" dirty="0"/>
          </a:p>
        </p:txBody>
      </p:sp>
      <p:sp>
        <p:nvSpPr>
          <p:cNvPr id="7"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THE RUTHSATZ SAMPLE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66700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62200"/>
            <a:ext cx="3931920" cy="2808238"/>
          </a:xfrm>
          <a:prstGeom prst="rect">
            <a:avLst/>
          </a:prstGeom>
        </p:spPr>
      </p:pic>
      <p:sp>
        <p:nvSpPr>
          <p:cNvPr id="2" name="TextBox 1"/>
          <p:cNvSpPr txBox="1"/>
          <p:nvPr/>
        </p:nvSpPr>
        <p:spPr>
          <a:xfrm>
            <a:off x="4953000" y="2380833"/>
            <a:ext cx="3810000" cy="2800767"/>
          </a:xfrm>
          <a:prstGeom prst="rect">
            <a:avLst/>
          </a:prstGeom>
          <a:noFill/>
        </p:spPr>
        <p:txBody>
          <a:bodyPr wrap="square" rtlCol="0">
            <a:spAutoFit/>
          </a:bodyPr>
          <a:lstStyle/>
          <a:p>
            <a:r>
              <a:rPr lang="en-US" sz="2400" b="1" dirty="0" smtClean="0"/>
              <a:t>Administered Stanford-</a:t>
            </a:r>
            <a:r>
              <a:rPr lang="en-US" sz="2400" b="1" dirty="0" err="1" smtClean="0"/>
              <a:t>Binet</a:t>
            </a:r>
            <a:r>
              <a:rPr lang="en-US" sz="2400" b="1" dirty="0" smtClean="0"/>
              <a:t> Intelligence Scales…</a:t>
            </a:r>
            <a:endParaRPr lang="en-US" sz="800" b="1" dirty="0" smtClean="0"/>
          </a:p>
          <a:p>
            <a:endParaRPr lang="en-US" sz="800" dirty="0"/>
          </a:p>
          <a:p>
            <a:r>
              <a:rPr lang="en-US" sz="2400" dirty="0" smtClean="0"/>
              <a:t>Fluid reasoning (FR)</a:t>
            </a:r>
          </a:p>
          <a:p>
            <a:r>
              <a:rPr lang="en-US" sz="2400" dirty="0" smtClean="0"/>
              <a:t>Knowledge (KN)</a:t>
            </a:r>
          </a:p>
          <a:p>
            <a:r>
              <a:rPr lang="en-US" sz="2400" dirty="0" smtClean="0"/>
              <a:t>Quantitative reasoning (QR)</a:t>
            </a:r>
          </a:p>
          <a:p>
            <a:r>
              <a:rPr lang="en-US" sz="2400" dirty="0" smtClean="0"/>
              <a:t>Visual-spatial (VS)</a:t>
            </a:r>
          </a:p>
          <a:p>
            <a:r>
              <a:rPr lang="en-US" sz="2400" dirty="0" smtClean="0"/>
              <a:t>Full-scale IQ (FIQ)</a:t>
            </a:r>
          </a:p>
        </p:txBody>
      </p:sp>
      <p:sp>
        <p:nvSpPr>
          <p:cNvPr id="7" name="TextBox 6"/>
          <p:cNvSpPr txBox="1"/>
          <p:nvPr/>
        </p:nvSpPr>
        <p:spPr>
          <a:xfrm>
            <a:off x="771144" y="5181600"/>
            <a:ext cx="3922776" cy="323165"/>
          </a:xfrm>
          <a:prstGeom prst="rect">
            <a:avLst/>
          </a:prstGeom>
          <a:noFill/>
        </p:spPr>
        <p:txBody>
          <a:bodyPr wrap="square" rtlCol="0">
            <a:spAutoFit/>
          </a:bodyPr>
          <a:lstStyle/>
          <a:p>
            <a:pPr algn="ctr"/>
            <a:r>
              <a:rPr lang="en-US" sz="1500" i="1" dirty="0" smtClean="0"/>
              <a:t>Joanne </a:t>
            </a:r>
            <a:r>
              <a:rPr lang="en-US" sz="1500" i="1" dirty="0" err="1" smtClean="0"/>
              <a:t>Ruthsatz</a:t>
            </a:r>
            <a:r>
              <a:rPr lang="en-US" sz="1500" i="1" dirty="0" smtClean="0"/>
              <a:t>, The Ohio State U. Mansfield</a:t>
            </a:r>
            <a:endParaRPr lang="en-US" sz="1500" i="1" dirty="0"/>
          </a:p>
        </p:txBody>
      </p:sp>
      <p:sp>
        <p:nvSpPr>
          <p:cNvPr id="8"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THE RUTHSATZ SAMPLE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255873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600" y="1894106"/>
            <a:ext cx="6934200" cy="5016758"/>
          </a:xfrm>
          <a:prstGeom prst="rect">
            <a:avLst/>
          </a:prstGeom>
          <a:noFill/>
        </p:spPr>
        <p:txBody>
          <a:bodyPr wrap="square" rtlCol="0">
            <a:spAutoFit/>
          </a:bodyPr>
          <a:lstStyle/>
          <a:p>
            <a:r>
              <a:rPr lang="en-US" sz="2800" b="1" u="sng" dirty="0" smtClean="0">
                <a:solidFill>
                  <a:srgbClr val="006AA7"/>
                </a:solidFill>
              </a:rPr>
              <a:t>Prodigy 4:</a:t>
            </a:r>
            <a:r>
              <a:rPr lang="en-US" sz="2800" b="1" dirty="0" smtClean="0">
                <a:solidFill>
                  <a:srgbClr val="00B0F0"/>
                </a:solidFill>
              </a:rPr>
              <a:t> </a:t>
            </a:r>
            <a:r>
              <a:rPr lang="en-US" sz="2800" dirty="0" smtClean="0"/>
              <a:t>He </a:t>
            </a:r>
            <a:r>
              <a:rPr lang="en-US" sz="2800" dirty="0"/>
              <a:t>began to take lessons with a local instructor </a:t>
            </a:r>
            <a:r>
              <a:rPr lang="en-US" sz="2800" dirty="0" smtClean="0"/>
              <a:t>at three </a:t>
            </a:r>
            <a:r>
              <a:rPr lang="en-US" sz="2800" dirty="0"/>
              <a:t>years and six months. He committed over 100 pages </a:t>
            </a:r>
            <a:r>
              <a:rPr lang="en-US" sz="2800" dirty="0" smtClean="0"/>
              <a:t>of music </a:t>
            </a:r>
            <a:r>
              <a:rPr lang="en-US" sz="2800" dirty="0"/>
              <a:t>to memory with little effort within the first </a:t>
            </a:r>
            <a:r>
              <a:rPr lang="en-US" sz="2800" dirty="0" smtClean="0"/>
              <a:t>few months</a:t>
            </a:r>
            <a:r>
              <a:rPr lang="en-US" sz="2800" dirty="0"/>
              <a:t>. He has played at Carnegie Hall and had a </a:t>
            </a:r>
            <a:r>
              <a:rPr lang="en-US" sz="2800" dirty="0" smtClean="0"/>
              <a:t>guest appearance </a:t>
            </a:r>
            <a:r>
              <a:rPr lang="en-US" sz="2800" dirty="0"/>
              <a:t>on CBS's </a:t>
            </a:r>
            <a:r>
              <a:rPr lang="en-US" sz="2800" i="1" dirty="0"/>
              <a:t>Early Show. </a:t>
            </a:r>
            <a:r>
              <a:rPr lang="en-US" sz="2800" dirty="0"/>
              <a:t>He enjoys playing </a:t>
            </a:r>
            <a:r>
              <a:rPr lang="en-US" sz="2800" dirty="0" smtClean="0"/>
              <a:t>for benefits </a:t>
            </a:r>
            <a:r>
              <a:rPr lang="en-US" sz="2800" dirty="0"/>
              <a:t>and with his local </a:t>
            </a:r>
            <a:r>
              <a:rPr lang="en-US" sz="2800" dirty="0" smtClean="0"/>
              <a:t>symphony. </a:t>
            </a:r>
          </a:p>
          <a:p>
            <a:pPr algn="ctr"/>
            <a:endParaRPr lang="en-US" sz="2800" dirty="0" smtClean="0"/>
          </a:p>
          <a:p>
            <a:pPr algn="ctr"/>
            <a:endParaRPr lang="en-US" sz="1600" dirty="0" smtClean="0"/>
          </a:p>
          <a:p>
            <a:pPr algn="ctr"/>
            <a:endParaRPr lang="en-US" sz="1600" dirty="0"/>
          </a:p>
          <a:p>
            <a:pPr algn="ctr"/>
            <a:r>
              <a:rPr lang="en-US" sz="1600" dirty="0" smtClean="0"/>
              <a:t>From </a:t>
            </a:r>
            <a:r>
              <a:rPr lang="en-US" sz="1600" dirty="0" err="1" smtClean="0"/>
              <a:t>Ruthsatz</a:t>
            </a:r>
            <a:r>
              <a:rPr lang="en-US" sz="1600" dirty="0" smtClean="0"/>
              <a:t> &amp; </a:t>
            </a:r>
            <a:r>
              <a:rPr lang="en-US" sz="1600" dirty="0" err="1" smtClean="0"/>
              <a:t>Urbach</a:t>
            </a:r>
            <a:r>
              <a:rPr lang="en-US" sz="1600" dirty="0" smtClean="0"/>
              <a:t> (2012)</a:t>
            </a:r>
            <a:endParaRPr lang="en-US" sz="1600" dirty="0"/>
          </a:p>
          <a:p>
            <a:endParaRPr lang="en-US" sz="2000" dirty="0"/>
          </a:p>
        </p:txBody>
      </p:sp>
      <p:sp>
        <p:nvSpPr>
          <p:cNvPr id="5"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THE RUTHSATZ SAMPLE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1974865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95000"/>
                    <a:lumOff val="5000"/>
                  </a:schemeClr>
                </a:solidFill>
              </a:rPr>
              <a:t>Stanford-</a:t>
            </a:r>
            <a:r>
              <a:rPr lang="en-US" b="1" dirty="0" err="1" smtClean="0">
                <a:solidFill>
                  <a:schemeClr val="tx1">
                    <a:lumMod val="95000"/>
                    <a:lumOff val="5000"/>
                  </a:schemeClr>
                </a:solidFill>
              </a:rPr>
              <a:t>Binet</a:t>
            </a:r>
            <a:r>
              <a:rPr lang="en-US" b="1" dirty="0">
                <a:solidFill>
                  <a:schemeClr val="tx1">
                    <a:lumMod val="95000"/>
                    <a:lumOff val="5000"/>
                  </a:schemeClr>
                </a:solidFill>
              </a:rPr>
              <a:t> </a:t>
            </a:r>
            <a:r>
              <a:rPr lang="en-US" b="1" dirty="0" smtClean="0">
                <a:solidFill>
                  <a:schemeClr val="tx1">
                    <a:lumMod val="95000"/>
                    <a:lumOff val="5000"/>
                  </a:schemeClr>
                </a:solidFill>
              </a:rPr>
              <a:t>Subtest</a:t>
            </a:r>
            <a:endParaRPr lang="en-US" b="1" dirty="0">
              <a:solidFill>
                <a:schemeClr val="tx1">
                  <a:lumMod val="95000"/>
                  <a:lumOff val="5000"/>
                </a:schemeClr>
              </a:solidFill>
            </a:endParaRPr>
          </a:p>
        </p:txBody>
      </p:sp>
      <p:sp>
        <p:nvSpPr>
          <p:cNvPr id="11" name="TextBox 10"/>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
        <p:nvSpPr>
          <p:cNvPr id="12" name="TextBox 11"/>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95000"/>
                    <a:lumOff val="5000"/>
                  </a:schemeClr>
                </a:solidFill>
              </a:rPr>
              <a:t>IQ Score</a:t>
            </a:r>
            <a:endParaRPr lang="en-US" b="1" dirty="0">
              <a:solidFill>
                <a:schemeClr val="tx1">
                  <a:lumMod val="95000"/>
                  <a:lumOff val="5000"/>
                </a:schemeClr>
              </a:solidFill>
            </a:endParaRPr>
          </a:p>
        </p:txBody>
      </p:sp>
      <p:sp>
        <p:nvSpPr>
          <p:cNvPr id="8"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THE RUTHSATZ SAMPLE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4218633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3183168110"/>
              </p:ext>
            </p:extLst>
          </p:nvPr>
        </p:nvGraphicFramePr>
        <p:xfrm>
          <a:off x="1371600" y="1447800"/>
          <a:ext cx="6400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905000" y="5574268"/>
            <a:ext cx="5715000" cy="369332"/>
          </a:xfrm>
          <a:prstGeom prst="rect">
            <a:avLst/>
          </a:prstGeom>
          <a:noFill/>
        </p:spPr>
        <p:txBody>
          <a:bodyPr wrap="square" rtlCol="0">
            <a:spAutoFit/>
          </a:bodyPr>
          <a:lstStyle/>
          <a:p>
            <a:pPr algn="ctr"/>
            <a:r>
              <a:rPr lang="en-US" b="1" dirty="0" smtClean="0">
                <a:solidFill>
                  <a:schemeClr val="tx1">
                    <a:lumMod val="75000"/>
                    <a:lumOff val="25000"/>
                  </a:schemeClr>
                </a:solidFill>
              </a:rPr>
              <a:t>Stanford-</a:t>
            </a:r>
            <a:r>
              <a:rPr lang="en-US" b="1" dirty="0" err="1" smtClean="0">
                <a:solidFill>
                  <a:schemeClr val="tx1">
                    <a:lumMod val="75000"/>
                    <a:lumOff val="25000"/>
                  </a:schemeClr>
                </a:solidFill>
              </a:rPr>
              <a:t>Binet</a:t>
            </a:r>
            <a:r>
              <a:rPr lang="en-US" b="1" dirty="0">
                <a:solidFill>
                  <a:schemeClr val="tx1">
                    <a:lumMod val="75000"/>
                    <a:lumOff val="25000"/>
                  </a:schemeClr>
                </a:solidFill>
              </a:rPr>
              <a:t> </a:t>
            </a:r>
            <a:r>
              <a:rPr lang="en-US" b="1" dirty="0" smtClean="0">
                <a:solidFill>
                  <a:schemeClr val="tx1">
                    <a:lumMod val="75000"/>
                    <a:lumOff val="25000"/>
                  </a:schemeClr>
                </a:solidFill>
              </a:rPr>
              <a:t>Subtest</a:t>
            </a:r>
            <a:endParaRPr lang="en-US" b="1" dirty="0">
              <a:solidFill>
                <a:schemeClr val="tx1">
                  <a:lumMod val="75000"/>
                  <a:lumOff val="25000"/>
                </a:schemeClr>
              </a:solidFill>
            </a:endParaRPr>
          </a:p>
        </p:txBody>
      </p:sp>
      <p:sp>
        <p:nvSpPr>
          <p:cNvPr id="12" name="TextBox 11"/>
          <p:cNvSpPr txBox="1"/>
          <p:nvPr/>
        </p:nvSpPr>
        <p:spPr>
          <a:xfrm rot="16200000">
            <a:off x="-463034" y="3376922"/>
            <a:ext cx="3124201" cy="369332"/>
          </a:xfrm>
          <a:prstGeom prst="rect">
            <a:avLst/>
          </a:prstGeom>
          <a:noFill/>
        </p:spPr>
        <p:txBody>
          <a:bodyPr wrap="square" rtlCol="0">
            <a:spAutoFit/>
          </a:bodyPr>
          <a:lstStyle/>
          <a:p>
            <a:pPr algn="ctr"/>
            <a:r>
              <a:rPr lang="en-US" b="1" dirty="0" smtClean="0">
                <a:solidFill>
                  <a:schemeClr val="tx1">
                    <a:lumMod val="75000"/>
                    <a:lumOff val="25000"/>
                  </a:schemeClr>
                </a:solidFill>
              </a:rPr>
              <a:t>IQ Score</a:t>
            </a:r>
            <a:endParaRPr lang="en-US" b="1" dirty="0">
              <a:solidFill>
                <a:schemeClr val="tx1">
                  <a:lumMod val="75000"/>
                  <a:lumOff val="25000"/>
                </a:schemeClr>
              </a:solidFill>
            </a:endParaRPr>
          </a:p>
        </p:txBody>
      </p:sp>
      <p:sp>
        <p:nvSpPr>
          <p:cNvPr id="13" name="Oval 12"/>
          <p:cNvSpPr/>
          <p:nvPr/>
        </p:nvSpPr>
        <p:spPr>
          <a:xfrm>
            <a:off x="6934200" y="2209800"/>
            <a:ext cx="381000" cy="10668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82368" y="2438400"/>
            <a:ext cx="381000" cy="16002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76800" y="2130623"/>
            <a:ext cx="2057400" cy="307777"/>
          </a:xfrm>
          <a:prstGeom prst="rect">
            <a:avLst/>
          </a:prstGeom>
          <a:solidFill>
            <a:schemeClr val="bg1"/>
          </a:solidFill>
        </p:spPr>
        <p:txBody>
          <a:bodyPr wrap="square" rtlCol="0">
            <a:spAutoFit/>
          </a:bodyPr>
          <a:lstStyle/>
          <a:p>
            <a:r>
              <a:rPr lang="en-US" sz="1400" dirty="0" smtClean="0"/>
              <a:t>15 of 18 &gt; 99</a:t>
            </a:r>
            <a:r>
              <a:rPr lang="en-US" sz="1400" baseline="30000" dirty="0"/>
              <a:t>th</a:t>
            </a:r>
            <a:r>
              <a:rPr lang="en-US" sz="1400" dirty="0" smtClean="0"/>
              <a:t> percentile</a:t>
            </a:r>
            <a:endParaRPr lang="en-US" sz="1400" dirty="0"/>
          </a:p>
        </p:txBody>
      </p:sp>
      <p:sp>
        <p:nvSpPr>
          <p:cNvPr id="15" name="TextBox 14"/>
          <p:cNvSpPr txBox="1"/>
          <p:nvPr/>
        </p:nvSpPr>
        <p:spPr>
          <a:xfrm>
            <a:off x="2209800" y="4191000"/>
            <a:ext cx="1938528" cy="307777"/>
          </a:xfrm>
          <a:prstGeom prst="rect">
            <a:avLst/>
          </a:prstGeom>
          <a:solidFill>
            <a:schemeClr val="bg1"/>
          </a:solidFill>
        </p:spPr>
        <p:txBody>
          <a:bodyPr wrap="square" rtlCol="0">
            <a:spAutoFit/>
          </a:bodyPr>
          <a:lstStyle/>
          <a:p>
            <a:r>
              <a:rPr lang="en-US" sz="1400" dirty="0" smtClean="0"/>
              <a:t>50</a:t>
            </a:r>
            <a:r>
              <a:rPr lang="en-US" sz="1400" baseline="30000" dirty="0" smtClean="0"/>
              <a:t>th</a:t>
            </a:r>
            <a:r>
              <a:rPr lang="en-US" sz="1400" dirty="0" smtClean="0"/>
              <a:t> to 99.9</a:t>
            </a:r>
            <a:r>
              <a:rPr lang="en-US" sz="1400" baseline="30000" dirty="0" smtClean="0"/>
              <a:t>th</a:t>
            </a:r>
            <a:r>
              <a:rPr lang="en-US" sz="1400" dirty="0"/>
              <a:t> </a:t>
            </a:r>
            <a:r>
              <a:rPr lang="en-US" sz="1400" dirty="0" smtClean="0"/>
              <a:t>percentile  </a:t>
            </a:r>
            <a:endParaRPr lang="en-US" sz="1400" dirty="0"/>
          </a:p>
        </p:txBody>
      </p:sp>
      <p:sp>
        <p:nvSpPr>
          <p:cNvPr id="17" name="TextBox 16"/>
          <p:cNvSpPr txBox="1"/>
          <p:nvPr/>
        </p:nvSpPr>
        <p:spPr>
          <a:xfrm>
            <a:off x="0" y="6248400"/>
            <a:ext cx="9144001" cy="338554"/>
          </a:xfrm>
          <a:prstGeom prst="rect">
            <a:avLst/>
          </a:prstGeom>
          <a:noFill/>
        </p:spPr>
        <p:txBody>
          <a:bodyPr wrap="square" rtlCol="0">
            <a:spAutoFit/>
          </a:bodyPr>
          <a:lstStyle/>
          <a:p>
            <a:pPr algn="ctr"/>
            <a:r>
              <a:rPr lang="en-US" sz="1600" dirty="0" err="1" smtClean="0"/>
              <a:t>Ruthsatz</a:t>
            </a:r>
            <a:r>
              <a:rPr lang="en-US" sz="1600" dirty="0" smtClean="0"/>
              <a:t>, </a:t>
            </a:r>
            <a:r>
              <a:rPr lang="en-US" sz="1600" dirty="0" err="1" smtClean="0"/>
              <a:t>Ruthsatz</a:t>
            </a:r>
            <a:r>
              <a:rPr lang="en-US" sz="1600" dirty="0" smtClean="0"/>
              <a:t>-Stephens, &amp; </a:t>
            </a:r>
            <a:r>
              <a:rPr lang="en-US" sz="1600" dirty="0" err="1" smtClean="0"/>
              <a:t>Ruthsatz</a:t>
            </a:r>
            <a:r>
              <a:rPr lang="en-US" sz="1600" dirty="0" smtClean="0"/>
              <a:t> (2014), </a:t>
            </a:r>
            <a:r>
              <a:rPr lang="en-US" sz="1600" i="1" dirty="0" smtClean="0"/>
              <a:t>Intelligence</a:t>
            </a:r>
            <a:endParaRPr lang="en-US" sz="1600" i="1" dirty="0"/>
          </a:p>
        </p:txBody>
      </p:sp>
      <p:sp>
        <p:nvSpPr>
          <p:cNvPr id="18"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THE RUTHSATZ SAMPLE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2908836738"/>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WORKING MEMORY CAPACITY</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4" name="TextBox 3"/>
          <p:cNvSpPr txBox="1"/>
          <p:nvPr/>
        </p:nvSpPr>
        <p:spPr>
          <a:xfrm>
            <a:off x="4953000" y="2667000"/>
            <a:ext cx="3810000" cy="1569660"/>
          </a:xfrm>
          <a:prstGeom prst="rect">
            <a:avLst/>
          </a:prstGeom>
          <a:noFill/>
        </p:spPr>
        <p:txBody>
          <a:bodyPr wrap="square" rtlCol="0">
            <a:spAutoFit/>
          </a:bodyPr>
          <a:lstStyle/>
          <a:p>
            <a:r>
              <a:rPr lang="en-US" sz="2400" b="1" dirty="0" smtClean="0"/>
              <a:t>Working memory capacity -                </a:t>
            </a:r>
            <a:r>
              <a:rPr lang="en-US" sz="2400" dirty="0" smtClean="0"/>
              <a:t>ability to focus attention on task-relevant information (Engle, 2003)</a:t>
            </a:r>
            <a:endParaRPr lang="en-US" sz="24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49061"/>
          <a:stretch/>
        </p:blipFill>
        <p:spPr>
          <a:xfrm>
            <a:off x="1066800" y="1905000"/>
            <a:ext cx="3448050" cy="3813512"/>
          </a:xfrm>
          <a:prstGeom prst="rect">
            <a:avLst/>
          </a:prstGeom>
        </p:spPr>
      </p:pic>
    </p:spTree>
    <p:extLst>
      <p:ext uri="{BB962C8B-B14F-4D97-AF65-F5344CB8AC3E}">
        <p14:creationId xmlns:p14="http://schemas.microsoft.com/office/powerpoint/2010/main" val="3565256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WORKING MEMORY AND MUSIC</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5" name="Picture 4" descr="http://4.bp.blogspot.com/_kjfBNKp8rNI/TBugc4dDqyI/AAAAAAAAAXg/PFOAhTqKI38/s1600/Suzan+Pleva+on+sight+reading+for+young+children.jpg"/>
          <p:cNvPicPr>
            <a:picLocks noChangeAspect="1" noChangeArrowheads="1"/>
          </p:cNvPicPr>
          <p:nvPr/>
        </p:nvPicPr>
        <p:blipFill>
          <a:blip r:embed="rId2" cstate="print"/>
          <a:srcRect/>
          <a:stretch>
            <a:fillRect/>
          </a:stretch>
        </p:blipFill>
        <p:spPr bwMode="auto">
          <a:xfrm>
            <a:off x="629324" y="2281199"/>
            <a:ext cx="3124200" cy="2080718"/>
          </a:xfrm>
          <a:prstGeom prst="rect">
            <a:avLst/>
          </a:prstGeom>
          <a:noFill/>
        </p:spPr>
      </p:pic>
      <p:sp>
        <p:nvSpPr>
          <p:cNvPr id="6" name="TextBox 5"/>
          <p:cNvSpPr txBox="1"/>
          <p:nvPr/>
        </p:nvSpPr>
        <p:spPr>
          <a:xfrm>
            <a:off x="629323" y="4490999"/>
            <a:ext cx="3858183" cy="1323439"/>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en-US" sz="2000" dirty="0" smtClean="0"/>
              <a:t>Pianists performed…</a:t>
            </a:r>
          </a:p>
          <a:p>
            <a:pPr marL="342900" indent="-342900">
              <a:buAutoNum type="arabicParenBoth"/>
            </a:pPr>
            <a:r>
              <a:rPr lang="en-US" sz="2000" dirty="0" smtClean="0"/>
              <a:t> Working memory tasks </a:t>
            </a:r>
          </a:p>
          <a:p>
            <a:pPr marL="342900" indent="-342900">
              <a:buAutoNum type="arabicParenBoth"/>
            </a:pPr>
            <a:r>
              <a:rPr lang="en-US" sz="2000" dirty="0" smtClean="0"/>
              <a:t> Deliberate practice survey</a:t>
            </a:r>
          </a:p>
          <a:p>
            <a:pPr marL="342900" indent="-342900">
              <a:buAutoNum type="arabicParenBoth"/>
            </a:pPr>
            <a:r>
              <a:rPr lang="en-US" sz="2000" dirty="0" smtClean="0"/>
              <a:t> Sight-reading task</a:t>
            </a:r>
            <a:endParaRPr lang="en-US" sz="2000" dirty="0"/>
          </a:p>
        </p:txBody>
      </p:sp>
      <p:grpSp>
        <p:nvGrpSpPr>
          <p:cNvPr id="7" name="Group 6"/>
          <p:cNvGrpSpPr/>
          <p:nvPr/>
        </p:nvGrpSpPr>
        <p:grpSpPr>
          <a:xfrm>
            <a:off x="4287410" y="2281199"/>
            <a:ext cx="4227267" cy="3706788"/>
            <a:chOff x="4287410" y="2281199"/>
            <a:chExt cx="4227267" cy="3706788"/>
          </a:xfrm>
        </p:grpSpPr>
        <p:pic>
          <p:nvPicPr>
            <p:cNvPr id="4" name="Picture 3"/>
            <p:cNvPicPr>
              <a:picLocks noChangeAspect="1" noChangeArrowheads="1"/>
            </p:cNvPicPr>
            <p:nvPr/>
          </p:nvPicPr>
          <p:blipFill>
            <a:blip r:embed="rId3" cstate="print"/>
            <a:srcRect/>
            <a:stretch>
              <a:fillRect/>
            </a:stretch>
          </p:blipFill>
          <p:spPr bwMode="auto">
            <a:xfrm>
              <a:off x="4325457" y="2281199"/>
              <a:ext cx="4189220" cy="3662401"/>
            </a:xfrm>
            <a:prstGeom prst="rect">
              <a:avLst/>
            </a:prstGeom>
            <a:noFill/>
            <a:ln w="9525">
              <a:noFill/>
              <a:miter lim="800000"/>
              <a:headEnd/>
              <a:tailEnd/>
            </a:ln>
          </p:spPr>
        </p:pic>
        <p:sp>
          <p:nvSpPr>
            <p:cNvPr id="2" name="TextBox 1"/>
            <p:cNvSpPr txBox="1"/>
            <p:nvPr/>
          </p:nvSpPr>
          <p:spPr>
            <a:xfrm rot="16200000">
              <a:off x="2970787" y="3678823"/>
              <a:ext cx="2971799" cy="338554"/>
            </a:xfrm>
            <a:prstGeom prst="rect">
              <a:avLst/>
            </a:prstGeom>
            <a:solidFill>
              <a:schemeClr val="bg1"/>
            </a:solidFill>
          </p:spPr>
          <p:txBody>
            <a:bodyPr wrap="square" rtlCol="0">
              <a:spAutoFit/>
            </a:bodyPr>
            <a:lstStyle/>
            <a:p>
              <a:pPr algn="ctr"/>
              <a:r>
                <a:rPr lang="en-US" sz="1600" dirty="0" smtClean="0"/>
                <a:t>Sight-Reading Performance</a:t>
              </a:r>
              <a:endParaRPr lang="en-US" sz="1600" dirty="0"/>
            </a:p>
          </p:txBody>
        </p:sp>
        <p:sp>
          <p:nvSpPr>
            <p:cNvPr id="11" name="TextBox 10"/>
            <p:cNvSpPr txBox="1"/>
            <p:nvPr/>
          </p:nvSpPr>
          <p:spPr>
            <a:xfrm>
              <a:off x="4487505" y="5649433"/>
              <a:ext cx="4027171" cy="338554"/>
            </a:xfrm>
            <a:prstGeom prst="rect">
              <a:avLst/>
            </a:prstGeom>
            <a:solidFill>
              <a:schemeClr val="bg1"/>
            </a:solidFill>
          </p:spPr>
          <p:txBody>
            <a:bodyPr wrap="square" rtlCol="0">
              <a:spAutoFit/>
            </a:bodyPr>
            <a:lstStyle/>
            <a:p>
              <a:pPr algn="ctr"/>
              <a:r>
                <a:rPr lang="en-US" sz="1600" dirty="0" smtClean="0"/>
                <a:t>Deliberate Practice</a:t>
              </a:r>
              <a:endParaRPr lang="en-US" sz="1600" dirty="0"/>
            </a:p>
          </p:txBody>
        </p:sp>
        <p:sp>
          <p:nvSpPr>
            <p:cNvPr id="12" name="TextBox 11"/>
            <p:cNvSpPr txBox="1"/>
            <p:nvPr/>
          </p:nvSpPr>
          <p:spPr>
            <a:xfrm>
              <a:off x="5334000" y="5365899"/>
              <a:ext cx="846495" cy="307777"/>
            </a:xfrm>
            <a:prstGeom prst="rect">
              <a:avLst/>
            </a:prstGeom>
            <a:solidFill>
              <a:schemeClr val="bg1"/>
            </a:solidFill>
          </p:spPr>
          <p:txBody>
            <a:bodyPr wrap="square" rtlCol="0">
              <a:spAutoFit/>
            </a:bodyPr>
            <a:lstStyle/>
            <a:p>
              <a:pPr algn="ctr"/>
              <a:r>
                <a:rPr lang="en-US" sz="1400" dirty="0" smtClean="0"/>
                <a:t>Low</a:t>
              </a:r>
              <a:endParaRPr lang="en-US" sz="1400" dirty="0"/>
            </a:p>
          </p:txBody>
        </p:sp>
        <p:sp>
          <p:nvSpPr>
            <p:cNvPr id="13" name="TextBox 12"/>
            <p:cNvSpPr txBox="1"/>
            <p:nvPr/>
          </p:nvSpPr>
          <p:spPr>
            <a:xfrm>
              <a:off x="6925905" y="5367668"/>
              <a:ext cx="846495" cy="307777"/>
            </a:xfrm>
            <a:prstGeom prst="rect">
              <a:avLst/>
            </a:prstGeom>
            <a:solidFill>
              <a:schemeClr val="bg1"/>
            </a:solidFill>
          </p:spPr>
          <p:txBody>
            <a:bodyPr wrap="square" rtlCol="0">
              <a:spAutoFit/>
            </a:bodyPr>
            <a:lstStyle/>
            <a:p>
              <a:pPr algn="ctr"/>
              <a:r>
                <a:rPr lang="en-US" sz="1400" dirty="0" smtClean="0"/>
                <a:t>High</a:t>
              </a:r>
              <a:endParaRPr lang="en-US" sz="1400" dirty="0"/>
            </a:p>
          </p:txBody>
        </p:sp>
      </p:grpSp>
    </p:spTree>
    <p:extLst>
      <p:ext uri="{BB962C8B-B14F-4D97-AF65-F5344CB8AC3E}">
        <p14:creationId xmlns:p14="http://schemas.microsoft.com/office/powerpoint/2010/main" val="2166716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BEYOND 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8527749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5715000"/>
            <a:ext cx="8686800" cy="954107"/>
          </a:xfrm>
          <a:prstGeom prst="rect">
            <a:avLst/>
          </a:prstGeom>
        </p:spPr>
        <p:txBody>
          <a:bodyPr wrap="square">
            <a:spAutoFit/>
          </a:bodyPr>
          <a:lstStyle/>
          <a:p>
            <a:pPr marL="0" lvl="1"/>
            <a:r>
              <a:rPr lang="en-US" altLang="x-none" sz="2800" dirty="0"/>
              <a:t>We need to develop </a:t>
            </a:r>
            <a:r>
              <a:rPr lang="en-US" altLang="x-none" sz="2800" b="1" dirty="0" smtClean="0">
                <a:solidFill>
                  <a:srgbClr val="006AA7"/>
                </a:solidFill>
              </a:rPr>
              <a:t>multivariate theories </a:t>
            </a:r>
            <a:r>
              <a:rPr lang="en-US" altLang="x-none" sz="2800" dirty="0"/>
              <a:t>of expertise </a:t>
            </a:r>
            <a:r>
              <a:rPr lang="en-US" altLang="x-none" sz="2800" dirty="0" smtClean="0"/>
              <a:t>that take into account all potentially relevant constructs.</a:t>
            </a:r>
            <a:endParaRPr lang="en-US" altLang="x-none" sz="2800" dirty="0"/>
          </a:p>
        </p:txBody>
      </p:sp>
      <p:sp>
        <p:nvSpPr>
          <p:cNvPr id="5"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BEYOND 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8556620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VARIABILITY IN SKILL</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5" name="TextBox 4"/>
          <p:cNvSpPr txBox="1"/>
          <p:nvPr/>
        </p:nvSpPr>
        <p:spPr>
          <a:xfrm>
            <a:off x="4648200" y="2730247"/>
            <a:ext cx="4038600" cy="400110"/>
          </a:xfrm>
          <a:prstGeom prst="rect">
            <a:avLst/>
          </a:prstGeom>
          <a:noFill/>
        </p:spPr>
        <p:txBody>
          <a:bodyPr wrap="square" rtlCol="0">
            <a:spAutoFit/>
          </a:bodyPr>
          <a:lstStyle/>
          <a:p>
            <a:r>
              <a:rPr lang="en-US" sz="2000" dirty="0" smtClean="0"/>
              <a:t>- Began piano studies at 6 in Moscow</a:t>
            </a:r>
            <a:endParaRPr lang="en-US" sz="2000" dirty="0"/>
          </a:p>
        </p:txBody>
      </p:sp>
      <p:sp>
        <p:nvSpPr>
          <p:cNvPr id="7" name="TextBox 6"/>
          <p:cNvSpPr txBox="1"/>
          <p:nvPr/>
        </p:nvSpPr>
        <p:spPr>
          <a:xfrm>
            <a:off x="4648200" y="3125892"/>
            <a:ext cx="4191000" cy="400110"/>
          </a:xfrm>
          <a:prstGeom prst="rect">
            <a:avLst/>
          </a:prstGeom>
          <a:noFill/>
        </p:spPr>
        <p:txBody>
          <a:bodyPr wrap="square" rtlCol="0">
            <a:spAutoFit/>
          </a:bodyPr>
          <a:lstStyle/>
          <a:p>
            <a:r>
              <a:rPr lang="en-US" sz="2000" dirty="0" smtClean="0"/>
              <a:t>- Moscow Philharmonic debut at 12</a:t>
            </a:r>
            <a:endParaRPr lang="en-US" sz="2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57400"/>
            <a:ext cx="4095750" cy="2905125"/>
          </a:xfrm>
          <a:prstGeom prst="rect">
            <a:avLst/>
          </a:prstGeom>
        </p:spPr>
      </p:pic>
      <p:sp>
        <p:nvSpPr>
          <p:cNvPr id="11" name="TextBox 10"/>
          <p:cNvSpPr txBox="1"/>
          <p:nvPr/>
        </p:nvSpPr>
        <p:spPr>
          <a:xfrm>
            <a:off x="304800" y="4973802"/>
            <a:ext cx="4114800" cy="307777"/>
          </a:xfrm>
          <a:prstGeom prst="rect">
            <a:avLst/>
          </a:prstGeom>
          <a:noFill/>
        </p:spPr>
        <p:txBody>
          <a:bodyPr wrap="square" rtlCol="0">
            <a:spAutoFit/>
          </a:bodyPr>
          <a:lstStyle/>
          <a:p>
            <a:pPr algn="ctr"/>
            <a:r>
              <a:rPr lang="en-US" sz="1400" i="1" dirty="0" err="1" smtClean="0"/>
              <a:t>Evgeny</a:t>
            </a:r>
            <a:r>
              <a:rPr lang="en-US" sz="1400" i="1" dirty="0" smtClean="0"/>
              <a:t> </a:t>
            </a:r>
            <a:r>
              <a:rPr lang="en-US" sz="1400" i="1" dirty="0" err="1" smtClean="0"/>
              <a:t>Kissin</a:t>
            </a:r>
            <a:endParaRPr lang="en-US" sz="1400" i="1" dirty="0"/>
          </a:p>
        </p:txBody>
      </p:sp>
      <p:sp>
        <p:nvSpPr>
          <p:cNvPr id="2" name="TextBox 1"/>
          <p:cNvSpPr txBox="1"/>
          <p:nvPr/>
        </p:nvSpPr>
        <p:spPr>
          <a:xfrm>
            <a:off x="381000" y="5562600"/>
            <a:ext cx="8458200" cy="923330"/>
          </a:xfrm>
          <a:prstGeom prst="rect">
            <a:avLst/>
          </a:prstGeom>
          <a:noFill/>
        </p:spPr>
        <p:txBody>
          <a:bodyPr wrap="square" rtlCol="0">
            <a:spAutoFit/>
          </a:bodyPr>
          <a:lstStyle/>
          <a:p>
            <a:r>
              <a:rPr lang="en-US" dirty="0" smtClean="0"/>
              <a:t>My oldest sister…studied piano at the time when I was born….I would stand all day long in my [crib</a:t>
            </a:r>
            <a:r>
              <a:rPr lang="en-US" dirty="0"/>
              <a:t>]</a:t>
            </a:r>
            <a:r>
              <a:rPr lang="en-US" dirty="0" smtClean="0"/>
              <a:t> quietly. All of a sudden, on one fine day, when I was 11 months old, I sang the theme of the Bach fugue my sister was studying at the time.”</a:t>
            </a:r>
            <a:endParaRPr lang="en-US" dirty="0"/>
          </a:p>
        </p:txBody>
      </p:sp>
      <p:sp>
        <p:nvSpPr>
          <p:cNvPr id="14" name="TextBox 13"/>
          <p:cNvSpPr txBox="1"/>
          <p:nvPr/>
        </p:nvSpPr>
        <p:spPr>
          <a:xfrm>
            <a:off x="4648200" y="3505200"/>
            <a:ext cx="3733800" cy="400110"/>
          </a:xfrm>
          <a:prstGeom prst="rect">
            <a:avLst/>
          </a:prstGeom>
          <a:noFill/>
        </p:spPr>
        <p:txBody>
          <a:bodyPr wrap="square" rtlCol="0">
            <a:spAutoFit/>
          </a:bodyPr>
          <a:lstStyle/>
          <a:p>
            <a:r>
              <a:rPr lang="en-US" sz="2000" dirty="0" smtClean="0"/>
              <a:t>- Western European debut at 16 </a:t>
            </a:r>
            <a:endParaRPr lang="en-US" sz="2000" dirty="0"/>
          </a:p>
        </p:txBody>
      </p:sp>
      <p:sp>
        <p:nvSpPr>
          <p:cNvPr id="3" name="Rectangle 2"/>
          <p:cNvSpPr/>
          <p:nvPr/>
        </p:nvSpPr>
        <p:spPr>
          <a:xfrm>
            <a:off x="282766" y="5563251"/>
            <a:ext cx="280846" cy="369332"/>
          </a:xfrm>
          <a:prstGeom prst="rect">
            <a:avLst/>
          </a:prstGeom>
        </p:spPr>
        <p:txBody>
          <a:bodyPr wrap="none">
            <a:spAutoFit/>
          </a:bodyPr>
          <a:lstStyle/>
          <a:p>
            <a:r>
              <a:rPr lang="en-US" dirty="0" smtClean="0"/>
              <a:t>“</a:t>
            </a:r>
            <a:endParaRPr lang="en-US" dirty="0"/>
          </a:p>
        </p:txBody>
      </p:sp>
    </p:spTree>
    <p:extLst>
      <p:ext uri="{BB962C8B-B14F-4D97-AF65-F5344CB8AC3E}">
        <p14:creationId xmlns:p14="http://schemas.microsoft.com/office/powerpoint/2010/main" val="2923336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5715000"/>
            <a:ext cx="8686800" cy="954107"/>
          </a:xfrm>
          <a:prstGeom prst="rect">
            <a:avLst/>
          </a:prstGeom>
        </p:spPr>
        <p:txBody>
          <a:bodyPr wrap="square">
            <a:spAutoFit/>
          </a:bodyPr>
          <a:lstStyle/>
          <a:p>
            <a:pPr marL="0" lvl="1"/>
            <a:r>
              <a:rPr lang="en-US" altLang="x-none" sz="2800" dirty="0"/>
              <a:t>We need to develop </a:t>
            </a:r>
            <a:r>
              <a:rPr lang="en-US" altLang="x-none" sz="2800" b="1" dirty="0" smtClean="0">
                <a:solidFill>
                  <a:srgbClr val="006AA7"/>
                </a:solidFill>
              </a:rPr>
              <a:t>multivariate theories </a:t>
            </a:r>
            <a:r>
              <a:rPr lang="en-US" altLang="x-none" sz="2800" dirty="0"/>
              <a:t>of expertise </a:t>
            </a:r>
            <a:r>
              <a:rPr lang="en-US" altLang="x-none" sz="2800" dirty="0" smtClean="0"/>
              <a:t>that take into account all potentially relevant constructs.</a:t>
            </a:r>
            <a:endParaRPr lang="en-US" altLang="x-none" sz="2800" dirty="0"/>
          </a:p>
        </p:txBody>
      </p:sp>
      <p:sp>
        <p:nvSpPr>
          <p:cNvPr id="5"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BEYOND 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16" y="1447800"/>
            <a:ext cx="5128984" cy="3846738"/>
          </a:xfrm>
          <a:prstGeom prst="rect">
            <a:avLst/>
          </a:prstGeom>
        </p:spPr>
      </p:pic>
      <p:sp>
        <p:nvSpPr>
          <p:cNvPr id="4" name="TextBox 3"/>
          <p:cNvSpPr txBox="1"/>
          <p:nvPr/>
        </p:nvSpPr>
        <p:spPr>
          <a:xfrm>
            <a:off x="5410200" y="1981200"/>
            <a:ext cx="3475821" cy="923330"/>
          </a:xfrm>
          <a:prstGeom prst="rect">
            <a:avLst/>
          </a:prstGeom>
          <a:noFill/>
        </p:spPr>
        <p:txBody>
          <a:bodyPr wrap="square" rtlCol="0">
            <a:spAutoFit/>
          </a:bodyPr>
          <a:lstStyle/>
          <a:p>
            <a:r>
              <a:rPr lang="en-US" b="1" dirty="0" smtClean="0"/>
              <a:t>Multifactorial Gene-Environment Interaction Model (MGIM)</a:t>
            </a:r>
          </a:p>
          <a:p>
            <a:endParaRPr lang="en-US" b="1" dirty="0"/>
          </a:p>
        </p:txBody>
      </p:sp>
      <p:sp>
        <p:nvSpPr>
          <p:cNvPr id="7" name="Rectangle 6"/>
          <p:cNvSpPr/>
          <p:nvPr/>
        </p:nvSpPr>
        <p:spPr>
          <a:xfrm>
            <a:off x="246042" y="5062954"/>
            <a:ext cx="5086143" cy="307777"/>
          </a:xfrm>
          <a:prstGeom prst="rect">
            <a:avLst/>
          </a:prstGeom>
          <a:solidFill>
            <a:schemeClr val="bg1"/>
          </a:solidFill>
        </p:spPr>
        <p:txBody>
          <a:bodyPr wrap="square">
            <a:spAutoFit/>
          </a:bodyPr>
          <a:lstStyle/>
          <a:p>
            <a:pPr algn="ctr"/>
            <a:r>
              <a:rPr lang="en-US" sz="1400" b="1" dirty="0" err="1"/>
              <a:t>Ullén</a:t>
            </a:r>
            <a:r>
              <a:rPr lang="en-US" sz="1400" b="1" dirty="0"/>
              <a:t>, Hambrick, &amp; </a:t>
            </a:r>
            <a:r>
              <a:rPr lang="en-US" sz="1400" b="1" dirty="0" err="1"/>
              <a:t>Mosing</a:t>
            </a:r>
            <a:r>
              <a:rPr lang="en-US" sz="1400" b="1" dirty="0"/>
              <a:t> (2015), </a:t>
            </a:r>
            <a:r>
              <a:rPr lang="en-US" sz="1400" b="1" i="1" dirty="0"/>
              <a:t>Psychological Bulletin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819400"/>
            <a:ext cx="1511300" cy="15113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315" y="2819400"/>
            <a:ext cx="1511300" cy="1511300"/>
          </a:xfrm>
          <a:prstGeom prst="rect">
            <a:avLst/>
          </a:prstGeom>
        </p:spPr>
      </p:pic>
      <p:sp>
        <p:nvSpPr>
          <p:cNvPr id="11" name="TextBox 10"/>
          <p:cNvSpPr txBox="1"/>
          <p:nvPr/>
        </p:nvSpPr>
        <p:spPr>
          <a:xfrm>
            <a:off x="5562600" y="4365814"/>
            <a:ext cx="1511300" cy="461665"/>
          </a:xfrm>
          <a:prstGeom prst="rect">
            <a:avLst/>
          </a:prstGeom>
          <a:noFill/>
        </p:spPr>
        <p:txBody>
          <a:bodyPr wrap="square" rtlCol="0">
            <a:spAutoFit/>
          </a:bodyPr>
          <a:lstStyle/>
          <a:p>
            <a:pPr algn="ctr"/>
            <a:r>
              <a:rPr lang="en-US" sz="1200" i="1" dirty="0" smtClean="0"/>
              <a:t>Fredrik </a:t>
            </a:r>
            <a:r>
              <a:rPr lang="en-US" sz="1200" i="1" dirty="0" err="1" smtClean="0"/>
              <a:t>Ullén</a:t>
            </a:r>
            <a:r>
              <a:rPr lang="en-US" sz="1200" i="1" dirty="0" smtClean="0"/>
              <a:t>, </a:t>
            </a:r>
            <a:r>
              <a:rPr lang="en-US" sz="1200" i="1" dirty="0" err="1" smtClean="0"/>
              <a:t>Karolinska</a:t>
            </a:r>
            <a:r>
              <a:rPr lang="en-US" sz="1200" i="1" dirty="0" smtClean="0"/>
              <a:t> Inst.</a:t>
            </a:r>
            <a:endParaRPr lang="en-US" sz="1200" i="1" dirty="0"/>
          </a:p>
        </p:txBody>
      </p:sp>
      <p:sp>
        <p:nvSpPr>
          <p:cNvPr id="13" name="TextBox 12"/>
          <p:cNvSpPr txBox="1"/>
          <p:nvPr/>
        </p:nvSpPr>
        <p:spPr>
          <a:xfrm>
            <a:off x="7315200" y="4369912"/>
            <a:ext cx="1511300" cy="461665"/>
          </a:xfrm>
          <a:prstGeom prst="rect">
            <a:avLst/>
          </a:prstGeom>
          <a:noFill/>
        </p:spPr>
        <p:txBody>
          <a:bodyPr wrap="square" rtlCol="0">
            <a:spAutoFit/>
          </a:bodyPr>
          <a:lstStyle/>
          <a:p>
            <a:pPr algn="ctr"/>
            <a:r>
              <a:rPr lang="en-US" sz="1200" i="1" dirty="0" smtClean="0"/>
              <a:t>Miriam </a:t>
            </a:r>
            <a:r>
              <a:rPr lang="en-US" sz="1200" i="1" dirty="0" err="1" smtClean="0"/>
              <a:t>Mosing</a:t>
            </a:r>
            <a:r>
              <a:rPr lang="en-US" sz="1200" i="1" dirty="0" smtClean="0"/>
              <a:t>, </a:t>
            </a:r>
            <a:r>
              <a:rPr lang="en-US" sz="1200" i="1" dirty="0" err="1" smtClean="0"/>
              <a:t>Karolinska</a:t>
            </a:r>
            <a:r>
              <a:rPr lang="en-US" sz="1200" i="1" dirty="0" smtClean="0"/>
              <a:t> Inst.</a:t>
            </a:r>
            <a:endParaRPr lang="en-US" sz="1200" i="1" dirty="0"/>
          </a:p>
        </p:txBody>
      </p:sp>
    </p:spTree>
    <p:extLst>
      <p:ext uri="{BB962C8B-B14F-4D97-AF65-F5344CB8AC3E}">
        <p14:creationId xmlns:p14="http://schemas.microsoft.com/office/powerpoint/2010/main" val="20619853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7"/>
          <p:cNvSpPr txBox="1">
            <a:spLocks noChangeArrowheads="1"/>
          </p:cNvSpPr>
          <p:nvPr/>
        </p:nvSpPr>
        <p:spPr bwMode="auto">
          <a:xfrm>
            <a:off x="4191000" y="2209800"/>
            <a:ext cx="4572000" cy="3724096"/>
          </a:xfrm>
          <a:prstGeom prst="rect">
            <a:avLst/>
          </a:prstGeom>
          <a:noFill/>
          <a:ln w="9525">
            <a:noFill/>
            <a:miter lim="800000"/>
            <a:headEnd/>
            <a:tailEnd/>
          </a:ln>
        </p:spPr>
        <p:txBody>
          <a:bodyPr wrap="square">
            <a:spAutoFit/>
          </a:bodyPr>
          <a:ls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nSpc>
                <a:spcPts val="2800"/>
              </a:lnSpc>
            </a:pPr>
            <a:r>
              <a:rPr lang="en-US" sz="1800" dirty="0" smtClean="0">
                <a:latin typeface="+mj-lt"/>
              </a:rPr>
              <a:t>it is extremely likely that environmental factors, including deliberate practice, account for far more variance in performance than does innate capacity in every salient talent domain. Even so, psychology must endeavor to identify all of the significant causal factors behind exceptional performance rather than merely rest content with whatever factor happens to account for the most variance.</a:t>
            </a:r>
            <a:r>
              <a:rPr lang="en-US" sz="1800" dirty="0" smtClean="0">
                <a:latin typeface="+mj-lt"/>
                <a:cs typeface="Arial" charset="0"/>
              </a:rPr>
              <a:t>”</a:t>
            </a:r>
            <a:endParaRPr lang="en-US" sz="800" dirty="0">
              <a:latin typeface="+mj-lt"/>
              <a:cs typeface="Arial" charset="0"/>
            </a:endParaRPr>
          </a:p>
          <a:p>
            <a:endParaRPr lang="en-US" sz="800" dirty="0">
              <a:latin typeface="+mj-lt"/>
              <a:cs typeface="Arial" charset="0"/>
            </a:endParaRPr>
          </a:p>
          <a:p>
            <a:r>
              <a:rPr lang="en-US" sz="1800" dirty="0">
                <a:latin typeface="+mj-lt"/>
                <a:cs typeface="Arial" charset="0"/>
              </a:rPr>
              <a:t>     </a:t>
            </a:r>
            <a:r>
              <a:rPr lang="en-US" sz="1800" b="1" dirty="0" smtClean="0">
                <a:latin typeface="+mj-lt"/>
                <a:cs typeface="Arial" charset="0"/>
                <a:sym typeface="Symbol" panose="05050102010706020507" pitchFamily="18" charset="2"/>
              </a:rPr>
              <a:t>-</a:t>
            </a:r>
            <a:r>
              <a:rPr lang="en-US" sz="1800" b="1" dirty="0" smtClean="0">
                <a:latin typeface="+mj-lt"/>
                <a:cs typeface="Arial" charset="0"/>
              </a:rPr>
              <a:t> Simonton (1999)</a:t>
            </a:r>
            <a:endParaRPr lang="en-US" sz="1800" b="1" dirty="0">
              <a:latin typeface="+mj-lt"/>
              <a:cs typeface="Arial" charset="0"/>
            </a:endParaRPr>
          </a:p>
        </p:txBody>
      </p:sp>
      <p:pic>
        <p:nvPicPr>
          <p:cNvPr id="8" name="Picture 7" descr="http://worldsciencefestival.com/general-images/1074_2011-06-04_Man-Made_Minds-_Living_with_Thinking_Machines__MG_7274.jpg">
            <a:hlinkClick r:id="rId3"/>
          </p:cNvPr>
          <p:cNvPicPr>
            <a:picLocks noChangeAspect="1" noChangeArrowheads="1"/>
          </p:cNvPicPr>
          <p:nvPr/>
        </p:nvPicPr>
        <p:blipFill rotWithShape="1">
          <a:blip r:embed="rId4"/>
          <a:srcRect l="4349" r="36216"/>
          <a:stretch/>
        </p:blipFill>
        <p:spPr bwMode="auto">
          <a:xfrm>
            <a:off x="762000" y="1905000"/>
            <a:ext cx="3124200" cy="2792512"/>
          </a:xfrm>
          <a:prstGeom prst="rect">
            <a:avLst/>
          </a:prstGeom>
          <a:noFill/>
        </p:spPr>
      </p:pic>
      <p:sp>
        <p:nvSpPr>
          <p:cNvPr id="11" name="TextBox 10"/>
          <p:cNvSpPr txBox="1"/>
          <p:nvPr/>
        </p:nvSpPr>
        <p:spPr>
          <a:xfrm>
            <a:off x="784861" y="4712971"/>
            <a:ext cx="3101340" cy="323165"/>
          </a:xfrm>
          <a:prstGeom prst="rect">
            <a:avLst/>
          </a:prstGeom>
          <a:noFill/>
        </p:spPr>
        <p:txBody>
          <a:bodyPr wrap="square" rtlCol="0">
            <a:spAutoFit/>
          </a:bodyPr>
          <a:lstStyle/>
          <a:p>
            <a:pPr algn="ctr"/>
            <a:r>
              <a:rPr lang="en-US" sz="1500" i="1" dirty="0" smtClean="0"/>
              <a:t>Dean Simonton, UC Davis</a:t>
            </a:r>
            <a:endParaRPr lang="en-US" sz="1500" i="1" dirty="0"/>
          </a:p>
        </p:txBody>
      </p:sp>
      <p:sp>
        <p:nvSpPr>
          <p:cNvPr id="12" name="TextBox 11"/>
          <p:cNvSpPr txBox="1"/>
          <p:nvPr/>
        </p:nvSpPr>
        <p:spPr>
          <a:xfrm>
            <a:off x="4084059" y="2256257"/>
            <a:ext cx="685800" cy="400110"/>
          </a:xfrm>
          <a:prstGeom prst="rect">
            <a:avLst/>
          </a:prstGeom>
          <a:noFill/>
        </p:spPr>
        <p:txBody>
          <a:bodyPr wrap="square" rtlCol="0">
            <a:spAutoFit/>
          </a:bodyPr>
          <a:lstStyle/>
          <a:p>
            <a:r>
              <a:rPr lang="en-US" sz="2000" dirty="0" smtClean="0"/>
              <a:t>“</a:t>
            </a:r>
            <a:endParaRPr lang="en-US" sz="2000" dirty="0"/>
          </a:p>
        </p:txBody>
      </p:sp>
      <p:sp>
        <p:nvSpPr>
          <p:cNvPr id="10" name="Title 2"/>
          <p:cNvSpPr txBox="1">
            <a:spLocks/>
          </p:cNvSpPr>
          <p:nvPr/>
        </p:nvSpPr>
        <p:spPr>
          <a:xfrm>
            <a:off x="0" y="403034"/>
            <a:ext cx="9144000" cy="43516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BEYOND BORN VS.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Tree>
    <p:extLst>
      <p:ext uri="{BB962C8B-B14F-4D97-AF65-F5344CB8AC3E}">
        <p14:creationId xmlns:p14="http://schemas.microsoft.com/office/powerpoint/2010/main" val="348247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943600"/>
            <a:ext cx="9144000" cy="707886"/>
          </a:xfrm>
          <a:prstGeom prst="rect">
            <a:avLst/>
          </a:prstGeom>
          <a:noFill/>
        </p:spPr>
        <p:txBody>
          <a:bodyPr wrap="square" rtlCol="0">
            <a:spAutoFit/>
          </a:bodyPr>
          <a:lstStyle/>
          <a:p>
            <a:pPr algn="ctr"/>
            <a:r>
              <a:rPr lang="en-US" sz="4000" b="1" dirty="0" smtClean="0"/>
              <a:t>www.scienceofexpertise.com</a:t>
            </a:r>
            <a:endParaRPr lang="en-US" sz="4000" b="1" dirty="0"/>
          </a:p>
        </p:txBody>
      </p:sp>
      <p:pic>
        <p:nvPicPr>
          <p:cNvPr id="4" name="Picture 3"/>
          <p:cNvPicPr>
            <a:picLocks noChangeAspect="1"/>
          </p:cNvPicPr>
          <p:nvPr/>
        </p:nvPicPr>
        <p:blipFill>
          <a:blip r:embed="rId3"/>
          <a:stretch>
            <a:fillRect/>
          </a:stretch>
        </p:blipFill>
        <p:spPr>
          <a:xfrm>
            <a:off x="942269" y="228600"/>
            <a:ext cx="4097999" cy="2972856"/>
          </a:xfrm>
          <a:prstGeom prst="rect">
            <a:avLst/>
          </a:prstGeom>
        </p:spPr>
      </p:pic>
      <p:pic>
        <p:nvPicPr>
          <p:cNvPr id="5" name="Picture 4"/>
          <p:cNvPicPr>
            <a:picLocks noChangeAspect="1"/>
          </p:cNvPicPr>
          <p:nvPr/>
        </p:nvPicPr>
        <p:blipFill>
          <a:blip r:embed="rId4"/>
          <a:stretch>
            <a:fillRect/>
          </a:stretch>
        </p:blipFill>
        <p:spPr>
          <a:xfrm>
            <a:off x="942268" y="3410126"/>
            <a:ext cx="2639131" cy="2310322"/>
          </a:xfrm>
          <a:prstGeom prst="rect">
            <a:avLst/>
          </a:prstGeom>
        </p:spPr>
      </p:pic>
      <p:pic>
        <p:nvPicPr>
          <p:cNvPr id="6" name="Picture 5"/>
          <p:cNvPicPr>
            <a:picLocks noChangeAspect="1"/>
          </p:cNvPicPr>
          <p:nvPr/>
        </p:nvPicPr>
        <p:blipFill>
          <a:blip r:embed="rId5"/>
          <a:stretch>
            <a:fillRect/>
          </a:stretch>
        </p:blipFill>
        <p:spPr>
          <a:xfrm>
            <a:off x="4061946" y="3499752"/>
            <a:ext cx="3740637" cy="2046119"/>
          </a:xfrm>
          <a:prstGeom prst="rect">
            <a:avLst/>
          </a:prstGeom>
        </p:spPr>
      </p:pic>
      <p:pic>
        <p:nvPicPr>
          <p:cNvPr id="7" name="Picture 6"/>
          <p:cNvPicPr>
            <a:picLocks noChangeAspect="1"/>
          </p:cNvPicPr>
          <p:nvPr/>
        </p:nvPicPr>
        <p:blipFill>
          <a:blip r:embed="rId6"/>
          <a:stretch>
            <a:fillRect/>
          </a:stretch>
        </p:blipFill>
        <p:spPr>
          <a:xfrm>
            <a:off x="5334000" y="113988"/>
            <a:ext cx="2133600" cy="3162612"/>
          </a:xfrm>
          <a:prstGeom prst="rect">
            <a:avLst/>
          </a:prstGeom>
        </p:spPr>
      </p:pic>
    </p:spTree>
    <p:extLst>
      <p:ext uri="{BB962C8B-B14F-4D97-AF65-F5344CB8AC3E}">
        <p14:creationId xmlns:p14="http://schemas.microsoft.com/office/powerpoint/2010/main" val="161299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78398" y="406698"/>
            <a:ext cx="3996068" cy="5994102"/>
          </a:xfrm>
          <a:prstGeom prst="rect">
            <a:avLst/>
          </a:prstGeom>
          <a:ln>
            <a:noFill/>
          </a:ln>
        </p:spPr>
      </p:pic>
    </p:spTree>
    <p:extLst>
      <p:ext uri="{BB962C8B-B14F-4D97-AF65-F5344CB8AC3E}">
        <p14:creationId xmlns:p14="http://schemas.microsoft.com/office/powerpoint/2010/main" val="3299357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04800"/>
            <a:ext cx="4310116" cy="5600700"/>
          </a:xfrm>
          <a:prstGeom prst="rect">
            <a:avLst/>
          </a:prstGeom>
        </p:spPr>
      </p:pic>
      <p:sp>
        <p:nvSpPr>
          <p:cNvPr id="2" name="TextBox 1"/>
          <p:cNvSpPr txBox="1"/>
          <p:nvPr/>
        </p:nvSpPr>
        <p:spPr>
          <a:xfrm>
            <a:off x="0" y="5943600"/>
            <a:ext cx="9144000" cy="707886"/>
          </a:xfrm>
          <a:prstGeom prst="rect">
            <a:avLst/>
          </a:prstGeom>
          <a:noFill/>
        </p:spPr>
        <p:txBody>
          <a:bodyPr wrap="square" rtlCol="0">
            <a:spAutoFit/>
          </a:bodyPr>
          <a:lstStyle/>
          <a:p>
            <a:pPr algn="ctr"/>
            <a:r>
              <a:rPr lang="en-US" sz="4000" b="1" dirty="0" smtClean="0"/>
              <a:t>www.journalofexpertise.org</a:t>
            </a:r>
            <a:endParaRPr lang="en-US" sz="4000" b="1" dirty="0"/>
          </a:p>
        </p:txBody>
      </p:sp>
      <p:sp>
        <p:nvSpPr>
          <p:cNvPr id="5" name="TextBox 4"/>
          <p:cNvSpPr txBox="1"/>
          <p:nvPr/>
        </p:nvSpPr>
        <p:spPr>
          <a:xfrm>
            <a:off x="5029200" y="723900"/>
            <a:ext cx="3962400" cy="5139869"/>
          </a:xfrm>
          <a:prstGeom prst="rect">
            <a:avLst/>
          </a:prstGeom>
          <a:noFill/>
        </p:spPr>
        <p:txBody>
          <a:bodyPr wrap="square" rtlCol="0">
            <a:spAutoFit/>
          </a:bodyPr>
          <a:lstStyle/>
          <a:p>
            <a:r>
              <a:rPr lang="en-US" sz="2400" b="1" dirty="0" smtClean="0"/>
              <a:t>Features – </a:t>
            </a:r>
          </a:p>
          <a:p>
            <a:r>
              <a:rPr lang="en-US" sz="2400" dirty="0" smtClean="0"/>
              <a:t>Empirical reports</a:t>
            </a:r>
          </a:p>
          <a:p>
            <a:r>
              <a:rPr lang="en-US" sz="2400" dirty="0" smtClean="0"/>
              <a:t>Theoretical reviews</a:t>
            </a:r>
          </a:p>
          <a:p>
            <a:r>
              <a:rPr lang="en-US" sz="2400" dirty="0" smtClean="0"/>
              <a:t>Target articles</a:t>
            </a:r>
          </a:p>
          <a:p>
            <a:r>
              <a:rPr lang="en-US" sz="2400" dirty="0" smtClean="0"/>
              <a:t>Commentaries</a:t>
            </a:r>
          </a:p>
          <a:p>
            <a:r>
              <a:rPr lang="en-US" sz="2400" dirty="0" smtClean="0"/>
              <a:t>Book reviews</a:t>
            </a:r>
          </a:p>
          <a:p>
            <a:endParaRPr lang="en-US" sz="2400" dirty="0" smtClean="0"/>
          </a:p>
          <a:p>
            <a:r>
              <a:rPr lang="en-US" sz="2400" i="1" dirty="0" smtClean="0"/>
              <a:t>Fully open access –              </a:t>
            </a:r>
          </a:p>
          <a:p>
            <a:r>
              <a:rPr lang="en-US" sz="2400" i="1" dirty="0" smtClean="0"/>
              <a:t>no fees for authors or readers</a:t>
            </a:r>
          </a:p>
          <a:p>
            <a:endParaRPr lang="en-US" sz="2400" i="1" dirty="0"/>
          </a:p>
          <a:p>
            <a:r>
              <a:rPr lang="en-US" sz="3000" b="1" dirty="0" smtClean="0">
                <a:solidFill>
                  <a:srgbClr val="00B050"/>
                </a:solidFill>
              </a:rPr>
              <a:t>Accepting submissions </a:t>
            </a:r>
          </a:p>
          <a:p>
            <a:r>
              <a:rPr lang="en-US" sz="3000" b="1" u="sng" dirty="0" smtClean="0">
                <a:solidFill>
                  <a:srgbClr val="00B050"/>
                </a:solidFill>
              </a:rPr>
              <a:t>August 1</a:t>
            </a:r>
          </a:p>
          <a:p>
            <a:endParaRPr lang="en-US" sz="2800" dirty="0"/>
          </a:p>
        </p:txBody>
      </p:sp>
    </p:spTree>
    <p:extLst>
      <p:ext uri="{BB962C8B-B14F-4D97-AF65-F5344CB8AC3E}">
        <p14:creationId xmlns:p14="http://schemas.microsoft.com/office/powerpoint/2010/main" val="566436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rgbClr val="646464"/>
                </a:solidFill>
                <a:latin typeface="+mj-lt"/>
                <a:ea typeface="+mj-ea"/>
                <a:cs typeface="+mj-cs"/>
              </a:rPr>
              <a:t>ACKNOWLEDGEMENTS</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2" name="Rectangle 1"/>
          <p:cNvSpPr/>
          <p:nvPr/>
        </p:nvSpPr>
        <p:spPr>
          <a:xfrm>
            <a:off x="1143000" y="1442621"/>
            <a:ext cx="7086600" cy="4893647"/>
          </a:xfrm>
          <a:prstGeom prst="rect">
            <a:avLst/>
          </a:prstGeom>
        </p:spPr>
        <p:txBody>
          <a:bodyPr wrap="square">
            <a:spAutoFit/>
          </a:bodyPr>
          <a:lstStyle/>
          <a:p>
            <a:endParaRPr lang="en-US" sz="2400" dirty="0" smtClean="0"/>
          </a:p>
          <a:p>
            <a:r>
              <a:rPr lang="en-US" sz="2400" dirty="0" smtClean="0"/>
              <a:t>Erik </a:t>
            </a:r>
            <a:r>
              <a:rPr lang="en-US" sz="2400" dirty="0" err="1"/>
              <a:t>Altmann</a:t>
            </a:r>
            <a:r>
              <a:rPr lang="en-US" sz="2400" dirty="0"/>
              <a:t>			Michigan State U.</a:t>
            </a:r>
          </a:p>
          <a:p>
            <a:r>
              <a:rPr lang="en-US" sz="2400" dirty="0"/>
              <a:t>Alex Burgoyne			Michigan State U.</a:t>
            </a:r>
          </a:p>
          <a:p>
            <a:r>
              <a:rPr lang="en-US" sz="2400" dirty="0" smtClean="0"/>
              <a:t>Guillermo </a:t>
            </a:r>
            <a:r>
              <a:rPr lang="en-US" sz="2400" dirty="0" err="1"/>
              <a:t>Campitelli</a:t>
            </a:r>
            <a:r>
              <a:rPr lang="en-US" sz="2400" dirty="0"/>
              <a:t>		Edith Cowan U.</a:t>
            </a:r>
          </a:p>
          <a:p>
            <a:r>
              <a:rPr lang="en-US" sz="2400" dirty="0"/>
              <a:t>Fernand </a:t>
            </a:r>
            <a:r>
              <a:rPr lang="en-US" sz="2400" dirty="0" err="1"/>
              <a:t>Gobet</a:t>
            </a:r>
            <a:r>
              <a:rPr lang="en-US" sz="2400" dirty="0"/>
              <a:t>		Liverpool U.</a:t>
            </a:r>
          </a:p>
          <a:p>
            <a:r>
              <a:rPr lang="en-US" sz="2400" dirty="0"/>
              <a:t>Brooke </a:t>
            </a:r>
            <a:r>
              <a:rPr lang="en-US" sz="2400" dirty="0" err="1"/>
              <a:t>Macnamara</a:t>
            </a:r>
            <a:r>
              <a:rPr lang="en-US" sz="2400" dirty="0"/>
              <a:t>		Case Western Reserve U.</a:t>
            </a:r>
          </a:p>
          <a:p>
            <a:r>
              <a:rPr lang="en-US" sz="2400" dirty="0" smtClean="0"/>
              <a:t>Betsy </a:t>
            </a:r>
            <a:r>
              <a:rPr lang="en-US" sz="2400" dirty="0" err="1"/>
              <a:t>Meinz</a:t>
            </a:r>
            <a:r>
              <a:rPr lang="en-US" sz="2400" dirty="0"/>
              <a:t>			Southern Illinois U.</a:t>
            </a:r>
          </a:p>
          <a:p>
            <a:r>
              <a:rPr lang="en-US" sz="2400" dirty="0"/>
              <a:t>Miriam </a:t>
            </a:r>
            <a:r>
              <a:rPr lang="en-US" sz="2400" dirty="0" err="1"/>
              <a:t>Mosing</a:t>
            </a:r>
            <a:r>
              <a:rPr lang="en-US" sz="2400" dirty="0"/>
              <a:t> 		</a:t>
            </a:r>
            <a:r>
              <a:rPr lang="en-US" sz="2400" dirty="0" err="1"/>
              <a:t>Karolinska</a:t>
            </a:r>
            <a:r>
              <a:rPr lang="en-US" sz="2400" dirty="0"/>
              <a:t> Inst.</a:t>
            </a:r>
          </a:p>
          <a:p>
            <a:r>
              <a:rPr lang="en-US" sz="2400" dirty="0" smtClean="0"/>
              <a:t>Fred </a:t>
            </a:r>
            <a:r>
              <a:rPr lang="en-US" sz="2400" dirty="0"/>
              <a:t>Oswald			Rice U.</a:t>
            </a:r>
          </a:p>
          <a:p>
            <a:r>
              <a:rPr lang="en-US" sz="2400" dirty="0" smtClean="0"/>
              <a:t>Fredrik </a:t>
            </a:r>
            <a:r>
              <a:rPr lang="en-US" sz="2400" dirty="0" err="1"/>
              <a:t>Ullén</a:t>
            </a:r>
            <a:r>
              <a:rPr lang="en-US" sz="2400" dirty="0"/>
              <a:t>			</a:t>
            </a:r>
            <a:r>
              <a:rPr lang="en-US" sz="2400" dirty="0" err="1"/>
              <a:t>Karolinska</a:t>
            </a:r>
            <a:r>
              <a:rPr lang="en-US" sz="2400" dirty="0"/>
              <a:t> </a:t>
            </a:r>
            <a:r>
              <a:rPr lang="en-US" sz="2400" dirty="0" smtClean="0"/>
              <a:t>Inst.</a:t>
            </a:r>
            <a:endParaRPr lang="en-US" sz="2400" dirty="0"/>
          </a:p>
          <a:p>
            <a:endParaRPr lang="en-US" sz="2400" dirty="0" smtClean="0"/>
          </a:p>
          <a:p>
            <a:endParaRPr lang="en-US" sz="2400" dirty="0"/>
          </a:p>
          <a:p>
            <a:endParaRPr lang="en-US" sz="2400" dirty="0" smtClean="0"/>
          </a:p>
        </p:txBody>
      </p:sp>
    </p:spTree>
    <p:extLst>
      <p:ext uri="{BB962C8B-B14F-4D97-AF65-F5344CB8AC3E}">
        <p14:creationId xmlns:p14="http://schemas.microsoft.com/office/powerpoint/2010/main" val="2603155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26841"/>
            <a:ext cx="9144000" cy="1200329"/>
          </a:xfrm>
          <a:prstGeom prst="rect">
            <a:avLst/>
          </a:prstGeom>
          <a:noFill/>
        </p:spPr>
        <p:txBody>
          <a:bodyPr wrap="square" rtlCol="0">
            <a:spAutoFit/>
          </a:bodyPr>
          <a:lstStyle/>
          <a:p>
            <a:pPr algn="ctr"/>
            <a:r>
              <a:rPr lang="en-US" sz="7200" dirty="0" smtClean="0">
                <a:solidFill>
                  <a:srgbClr val="006AA7"/>
                </a:solidFill>
              </a:rPr>
              <a:t>Thanks!</a:t>
            </a:r>
            <a:endParaRPr lang="en-US" sz="7200" dirty="0">
              <a:solidFill>
                <a:srgbClr val="FECC00"/>
              </a:solidFill>
            </a:endParaRPr>
          </a:p>
        </p:txBody>
      </p:sp>
    </p:spTree>
    <p:extLst>
      <p:ext uri="{BB962C8B-B14F-4D97-AF65-F5344CB8AC3E}">
        <p14:creationId xmlns:p14="http://schemas.microsoft.com/office/powerpoint/2010/main" val="21470764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txBox="1">
            <a:spLocks/>
          </p:cNvSpPr>
          <p:nvPr/>
        </p:nvSpPr>
        <p:spPr>
          <a:xfrm>
            <a:off x="0" y="403034"/>
            <a:ext cx="9144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THE SCIENCE OF EXPERTISE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pic>
        <p:nvPicPr>
          <p:cNvPr id="19457" name="Picture 1"/>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81000" y="2007600"/>
            <a:ext cx="8153400" cy="3402600"/>
          </a:xfrm>
          <a:prstGeom prst="rect">
            <a:avLst/>
          </a:prstGeom>
          <a:noFill/>
          <a:ln w="9525">
            <a:noFill/>
            <a:miter lim="800000"/>
            <a:headEnd/>
            <a:tailEnd/>
          </a:ln>
        </p:spPr>
      </p:pic>
      <p:sp>
        <p:nvSpPr>
          <p:cNvPr id="6" name="TextBox 5"/>
          <p:cNvSpPr txBox="1"/>
          <p:nvPr/>
        </p:nvSpPr>
        <p:spPr>
          <a:xfrm>
            <a:off x="370367" y="5694402"/>
            <a:ext cx="8578702" cy="553998"/>
          </a:xfrm>
          <a:prstGeom prst="rect">
            <a:avLst/>
          </a:prstGeom>
          <a:noFill/>
        </p:spPr>
        <p:txBody>
          <a:bodyPr wrap="square" rtlCol="0">
            <a:spAutoFit/>
          </a:bodyPr>
          <a:lstStyle/>
          <a:p>
            <a:r>
              <a:rPr lang="en-US" sz="3000" spc="100" dirty="0" smtClean="0"/>
              <a:t>What </a:t>
            </a:r>
            <a:r>
              <a:rPr lang="en-US" sz="3000" b="1" i="1" spc="100" dirty="0" smtClean="0">
                <a:solidFill>
                  <a:srgbClr val="006AA7"/>
                </a:solidFill>
              </a:rPr>
              <a:t>factors</a:t>
            </a:r>
            <a:r>
              <a:rPr lang="en-US" sz="3000" spc="100" dirty="0" smtClean="0">
                <a:solidFill>
                  <a:srgbClr val="006AA7"/>
                </a:solidFill>
              </a:rPr>
              <a:t> </a:t>
            </a:r>
            <a:r>
              <a:rPr lang="en-US" sz="3000" spc="100" dirty="0" smtClean="0"/>
              <a:t>explain this massive variability?</a:t>
            </a:r>
            <a:endParaRPr lang="en-US" sz="3000" spc="100" dirty="0"/>
          </a:p>
        </p:txBody>
      </p:sp>
    </p:spTree>
    <p:extLst>
      <p:ext uri="{BB962C8B-B14F-4D97-AF65-F5344CB8AC3E}">
        <p14:creationId xmlns:p14="http://schemas.microsoft.com/office/powerpoint/2010/main" val="366675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EXPERTS ARE BORN</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10" name="TextBox 5"/>
          <p:cNvSpPr txBox="1">
            <a:spLocks noChangeArrowheads="1"/>
          </p:cNvSpPr>
          <p:nvPr/>
        </p:nvSpPr>
        <p:spPr bwMode="auto">
          <a:xfrm>
            <a:off x="4189413" y="2786817"/>
            <a:ext cx="4421187" cy="2318583"/>
          </a:xfrm>
          <a:prstGeom prst="rect">
            <a:avLst/>
          </a:prstGeom>
          <a:noFill/>
          <a:ln w="9525">
            <a:noFill/>
            <a:miter lim="800000"/>
            <a:headEnd/>
            <a:tailEnd/>
          </a:ln>
        </p:spPr>
        <p:txBody>
          <a:bodyPr wrap="square">
            <a:spAutoFit/>
          </a:bodyPr>
          <a:lstStyle/>
          <a:p>
            <a:pPr>
              <a:lnSpc>
                <a:spcPts val="2800"/>
              </a:lnSpc>
            </a:pPr>
            <a:r>
              <a:rPr lang="en-US" sz="2000" dirty="0">
                <a:cs typeface="Arial" charset="0"/>
              </a:rPr>
              <a:t>I HAVE no patience with the </a:t>
            </a:r>
            <a:r>
              <a:rPr lang="en-US" sz="2000" dirty="0" smtClean="0">
                <a:cs typeface="Arial" charset="0"/>
              </a:rPr>
              <a:t>hypothesis…that </a:t>
            </a:r>
            <a:r>
              <a:rPr lang="en-US" sz="2000" dirty="0">
                <a:cs typeface="Arial" charset="0"/>
              </a:rPr>
              <a:t>the sole agencies in creating differences between boy and boy, and man and man, are steady application and moral effort</a:t>
            </a:r>
            <a:r>
              <a:rPr lang="en-US" sz="2000" dirty="0" smtClean="0">
                <a:cs typeface="Arial" charset="0"/>
              </a:rPr>
              <a:t>.”</a:t>
            </a:r>
            <a:endParaRPr lang="en-US" sz="2000" dirty="0">
              <a:cs typeface="Arial" charset="0"/>
            </a:endParaRPr>
          </a:p>
          <a:p>
            <a:endParaRPr lang="en-US" sz="800" dirty="0">
              <a:cs typeface="Arial" charset="0"/>
            </a:endParaRPr>
          </a:p>
          <a:p>
            <a:r>
              <a:rPr lang="en-US" sz="2000" dirty="0" smtClean="0">
                <a:cs typeface="Arial" charset="0"/>
              </a:rPr>
              <a:t>     </a:t>
            </a:r>
            <a:r>
              <a:rPr lang="en-US" sz="2000" b="1" dirty="0" smtClean="0">
                <a:cs typeface="Arial" charset="0"/>
              </a:rPr>
              <a:t>- </a:t>
            </a:r>
            <a:r>
              <a:rPr lang="en-US" sz="2000" b="1" dirty="0">
                <a:cs typeface="Arial" charset="0"/>
              </a:rPr>
              <a:t>Francis Galton (1869</a:t>
            </a:r>
            <a:r>
              <a:rPr lang="en-US" sz="2000" b="1" dirty="0" smtClean="0">
                <a:cs typeface="Arial" charset="0"/>
              </a:rPr>
              <a:t>)</a:t>
            </a:r>
            <a:endParaRPr lang="en-US" sz="2000" b="1" i="1" dirty="0">
              <a:cs typeface="Arial" charset="0"/>
            </a:endParaRPr>
          </a:p>
        </p:txBody>
      </p:sp>
      <p:pic>
        <p:nvPicPr>
          <p:cNvPr id="50177" name="Picture 1"/>
          <p:cNvPicPr>
            <a:picLocks noChangeAspect="1" noChangeArrowheads="1"/>
          </p:cNvPicPr>
          <p:nvPr/>
        </p:nvPicPr>
        <p:blipFill>
          <a:blip r:embed="rId2" cstate="print"/>
          <a:srcRect/>
          <a:stretch>
            <a:fillRect/>
          </a:stretch>
        </p:blipFill>
        <p:spPr bwMode="auto">
          <a:xfrm>
            <a:off x="914400" y="2133600"/>
            <a:ext cx="3114083" cy="3657600"/>
          </a:xfrm>
          <a:prstGeom prst="rect">
            <a:avLst/>
          </a:prstGeom>
          <a:noFill/>
          <a:ln w="9525">
            <a:noFill/>
            <a:miter lim="800000"/>
            <a:headEnd/>
            <a:tailEnd/>
          </a:ln>
        </p:spPr>
      </p:pic>
      <p:sp>
        <p:nvSpPr>
          <p:cNvPr id="6" name="TextBox 5"/>
          <p:cNvSpPr txBox="1"/>
          <p:nvPr/>
        </p:nvSpPr>
        <p:spPr>
          <a:xfrm>
            <a:off x="4084059" y="2828850"/>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32111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EXPERTS ARE MADE</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7" name="TextBox 3"/>
          <p:cNvSpPr txBox="1">
            <a:spLocks noChangeArrowheads="1"/>
          </p:cNvSpPr>
          <p:nvPr/>
        </p:nvSpPr>
        <p:spPr bwMode="auto">
          <a:xfrm>
            <a:off x="4189413" y="2786817"/>
            <a:ext cx="4268787" cy="2318583"/>
          </a:xfrm>
          <a:prstGeom prst="rect">
            <a:avLst/>
          </a:prstGeom>
          <a:noFill/>
          <a:ln w="9525">
            <a:noFill/>
            <a:miter lim="800000"/>
            <a:headEnd/>
            <a:tailEnd/>
          </a:ln>
        </p:spPr>
        <p:txBody>
          <a:bodyPr>
            <a:spAutoFit/>
          </a:bodyPr>
          <a:lstStyle/>
          <a:p>
            <a:pPr>
              <a:lnSpc>
                <a:spcPts val="2800"/>
              </a:lnSpc>
            </a:pPr>
            <a:r>
              <a:rPr lang="en-US" sz="2000" dirty="0" smtClean="0"/>
              <a:t>[P]</a:t>
            </a:r>
            <a:r>
              <a:rPr lang="en-US" sz="2000" dirty="0" err="1" smtClean="0"/>
              <a:t>racticing</a:t>
            </a:r>
            <a:r>
              <a:rPr lang="en-US" sz="2000" dirty="0" smtClean="0"/>
              <a:t> </a:t>
            </a:r>
            <a:r>
              <a:rPr lang="en-US" sz="2000" dirty="0"/>
              <a:t>more intensively than others…is probably the most reasonable explanation we have today not only for success in any line, but even for </a:t>
            </a:r>
            <a:r>
              <a:rPr lang="en-US" sz="2000" dirty="0" smtClean="0"/>
              <a:t>genius.”</a:t>
            </a:r>
            <a:endParaRPr lang="en-US" sz="2000" dirty="0" smtClean="0">
              <a:cs typeface="Arial" charset="0"/>
            </a:endParaRPr>
          </a:p>
          <a:p>
            <a:endParaRPr lang="en-US" sz="800" dirty="0" smtClean="0">
              <a:cs typeface="Arial" charset="0"/>
            </a:endParaRPr>
          </a:p>
          <a:p>
            <a:r>
              <a:rPr lang="en-US" sz="2000" dirty="0" smtClean="0">
                <a:cs typeface="Arial" charset="0"/>
              </a:rPr>
              <a:t>     </a:t>
            </a:r>
            <a:r>
              <a:rPr lang="en-US" sz="2000" b="1" dirty="0">
                <a:cs typeface="Arial" charset="0"/>
              </a:rPr>
              <a:t>- John Watson (1930)</a:t>
            </a:r>
          </a:p>
        </p:txBody>
      </p:sp>
      <p:sp>
        <p:nvSpPr>
          <p:cNvPr id="6" name="TextBox 5"/>
          <p:cNvSpPr txBox="1"/>
          <p:nvPr/>
        </p:nvSpPr>
        <p:spPr>
          <a:xfrm>
            <a:off x="4093534" y="2819400"/>
            <a:ext cx="685800" cy="400110"/>
          </a:xfrm>
          <a:prstGeom prst="rect">
            <a:avLst/>
          </a:prstGeom>
          <a:noFill/>
        </p:spPr>
        <p:txBody>
          <a:bodyPr wrap="square" rtlCol="0">
            <a:spAutoFit/>
          </a:bodyPr>
          <a:lstStyle/>
          <a:p>
            <a:r>
              <a:rPr lang="en-US" sz="2000" dirty="0" smtClean="0"/>
              <a:t>“</a:t>
            </a:r>
            <a:endParaRPr lang="en-US" sz="20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636"/>
          <a:stretch/>
        </p:blipFill>
        <p:spPr>
          <a:xfrm>
            <a:off x="1143000" y="1905000"/>
            <a:ext cx="2902821" cy="3931920"/>
          </a:xfrm>
          <a:prstGeom prst="rect">
            <a:avLst/>
          </a:prstGeom>
        </p:spPr>
      </p:pic>
    </p:spTree>
    <p:extLst>
      <p:ext uri="{BB962C8B-B14F-4D97-AF65-F5344CB8AC3E}">
        <p14:creationId xmlns:p14="http://schemas.microsoft.com/office/powerpoint/2010/main" val="740652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DELIBERATE PRACTICE VIEW</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5"/>
          <p:cNvSpPr txBox="1"/>
          <p:nvPr/>
        </p:nvSpPr>
        <p:spPr>
          <a:xfrm>
            <a:off x="952499" y="5725633"/>
            <a:ext cx="3009901" cy="307777"/>
          </a:xfrm>
          <a:prstGeom prst="rect">
            <a:avLst/>
          </a:prstGeom>
          <a:noFill/>
        </p:spPr>
        <p:txBody>
          <a:bodyPr wrap="square" rtlCol="0">
            <a:spAutoFit/>
          </a:bodyPr>
          <a:lstStyle/>
          <a:p>
            <a:pPr algn="ctr"/>
            <a:r>
              <a:rPr lang="en-US" sz="1400" i="1" dirty="0" smtClean="0"/>
              <a:t>K. Anders Ericsson, Florida State U.</a:t>
            </a:r>
            <a:endParaRPr lang="en-US" sz="1400" i="1" dirty="0"/>
          </a:p>
        </p:txBody>
      </p:sp>
      <p:sp>
        <p:nvSpPr>
          <p:cNvPr id="10" name="TextBox 3"/>
          <p:cNvSpPr txBox="1">
            <a:spLocks noChangeArrowheads="1"/>
          </p:cNvSpPr>
          <p:nvPr/>
        </p:nvSpPr>
        <p:spPr bwMode="auto">
          <a:xfrm>
            <a:off x="4189413" y="3012439"/>
            <a:ext cx="4268787" cy="1754326"/>
          </a:xfrm>
          <a:prstGeom prst="rect">
            <a:avLst/>
          </a:prstGeom>
          <a:noFill/>
          <a:ln w="9525">
            <a:noFill/>
            <a:miter lim="800000"/>
            <a:headEnd/>
            <a:tailEnd/>
          </a:ln>
        </p:spPr>
        <p:txBody>
          <a:bodyPr>
            <a:spAutoFit/>
          </a:bodyPr>
          <a:lstStyle/>
          <a:p>
            <a:r>
              <a:rPr lang="en-US" sz="2000" dirty="0" smtClean="0"/>
              <a:t>individual </a:t>
            </a:r>
            <a:r>
              <a:rPr lang="en-US" sz="2000" dirty="0"/>
              <a:t>differences in ultimate performance can largely be accounted for by differential amounts of past and current levels of practice</a:t>
            </a:r>
            <a:r>
              <a:rPr lang="en-US" sz="2000" dirty="0" smtClean="0"/>
              <a:t>.”</a:t>
            </a:r>
            <a:endParaRPr lang="en-US" sz="2000" dirty="0">
              <a:cs typeface="Arial" charset="0"/>
            </a:endParaRPr>
          </a:p>
          <a:p>
            <a:endParaRPr lang="en-US" sz="800" dirty="0">
              <a:cs typeface="Arial" charset="0"/>
            </a:endParaRPr>
          </a:p>
          <a:p>
            <a:r>
              <a:rPr lang="en-US" sz="2000" b="1" dirty="0">
                <a:cs typeface="Arial" charset="0"/>
              </a:rPr>
              <a:t>     - Ericsson et al. (1993)</a:t>
            </a:r>
            <a:endParaRPr lang="en-US" sz="2000" b="1" i="1" dirty="0">
              <a:cs typeface="Arial"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277" r="5557"/>
          <a:stretch/>
        </p:blipFill>
        <p:spPr>
          <a:xfrm>
            <a:off x="990600" y="2054422"/>
            <a:ext cx="2971800" cy="3657600"/>
          </a:xfrm>
          <a:prstGeom prst="rect">
            <a:avLst/>
          </a:prstGeom>
        </p:spPr>
      </p:pic>
      <p:sp>
        <p:nvSpPr>
          <p:cNvPr id="7" name="TextBox 6"/>
          <p:cNvSpPr txBox="1"/>
          <p:nvPr/>
        </p:nvSpPr>
        <p:spPr>
          <a:xfrm>
            <a:off x="4082901" y="3016101"/>
            <a:ext cx="685800" cy="400110"/>
          </a:xfrm>
          <a:prstGeom prst="rect">
            <a:avLst/>
          </a:prstGeom>
          <a:noFill/>
        </p:spPr>
        <p:txBody>
          <a:bodyPr wrap="square" rtlCol="0">
            <a:spAutoFit/>
          </a:bodyPr>
          <a:lstStyle/>
          <a:p>
            <a:r>
              <a:rPr lang="en-US" sz="2000" dirty="0" smtClean="0"/>
              <a: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4000" b="1" i="0" u="none" strike="noStrike" kern="1200" cap="none" spc="0" normalizeH="0" noProof="0" dirty="0" smtClean="0">
                <a:ln>
                  <a:noFill/>
                </a:ln>
                <a:solidFill>
                  <a:srgbClr val="646464"/>
                </a:solidFill>
                <a:effectLst/>
                <a:uLnTx/>
                <a:uFillTx/>
                <a:latin typeface="+mj-lt"/>
                <a:ea typeface="+mj-ea"/>
                <a:cs typeface="+mj-cs"/>
              </a:rPr>
              <a:t>DELIBERATE PRACTICE VIEW</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3" name="TextBox 2"/>
          <p:cNvSpPr txBox="1"/>
          <p:nvPr/>
        </p:nvSpPr>
        <p:spPr>
          <a:xfrm>
            <a:off x="76200" y="6019800"/>
            <a:ext cx="8991600" cy="646331"/>
          </a:xfrm>
          <a:prstGeom prst="rect">
            <a:avLst/>
          </a:prstGeom>
          <a:noFill/>
        </p:spPr>
        <p:txBody>
          <a:bodyPr wrap="square" rtlCol="0">
            <a:spAutoFit/>
          </a:bodyPr>
          <a:lstStyle/>
          <a:p>
            <a:pPr algn="ctr"/>
            <a:r>
              <a:rPr lang="en-US" i="1" dirty="0" smtClean="0"/>
              <a:t>Results from Ericsson, </a:t>
            </a:r>
            <a:r>
              <a:rPr lang="en-US" i="1" dirty="0" err="1" smtClean="0"/>
              <a:t>Krampe</a:t>
            </a:r>
            <a:r>
              <a:rPr lang="en-US" i="1" dirty="0" smtClean="0"/>
              <a:t>, &amp; </a:t>
            </a:r>
            <a:r>
              <a:rPr lang="en-US" i="1" dirty="0" err="1" smtClean="0"/>
              <a:t>Tesch-Römer</a:t>
            </a:r>
            <a:r>
              <a:rPr lang="en-US" i="1" dirty="0" smtClean="0"/>
              <a:t> (1993)</a:t>
            </a:r>
          </a:p>
          <a:p>
            <a:pPr algn="ctr"/>
            <a:r>
              <a:rPr lang="en-US" i="1" dirty="0" smtClean="0"/>
              <a:t>Figure from Ericsson (2006), Cambridge Handbook of Expertise and Expert Performance</a:t>
            </a:r>
            <a:endParaRPr lang="en-US" i="1" dirty="0"/>
          </a:p>
        </p:txBody>
      </p:sp>
      <p:pic>
        <p:nvPicPr>
          <p:cNvPr id="4" name="Picture 3"/>
          <p:cNvPicPr>
            <a:picLocks noChangeAspect="1"/>
          </p:cNvPicPr>
          <p:nvPr/>
        </p:nvPicPr>
        <p:blipFill>
          <a:blip r:embed="rId2"/>
          <a:stretch>
            <a:fillRect/>
          </a:stretch>
        </p:blipFill>
        <p:spPr>
          <a:xfrm>
            <a:off x="533400" y="1789616"/>
            <a:ext cx="6756938" cy="4001584"/>
          </a:xfrm>
          <a:prstGeom prst="rect">
            <a:avLst/>
          </a:prstGeom>
        </p:spPr>
      </p:pic>
      <p:sp>
        <p:nvSpPr>
          <p:cNvPr id="2" name="TextBox 1"/>
          <p:cNvSpPr txBox="1"/>
          <p:nvPr/>
        </p:nvSpPr>
        <p:spPr>
          <a:xfrm>
            <a:off x="7162800" y="1905000"/>
            <a:ext cx="1752600" cy="381000"/>
          </a:xfrm>
          <a:prstGeom prst="rect">
            <a:avLst/>
          </a:prstGeom>
          <a:noFill/>
        </p:spPr>
        <p:txBody>
          <a:bodyPr wrap="square" rtlCol="0">
            <a:spAutoFit/>
          </a:bodyPr>
          <a:lstStyle/>
          <a:p>
            <a:r>
              <a:rPr lang="en-US" b="1" dirty="0" smtClean="0">
                <a:solidFill>
                  <a:srgbClr val="FF0000"/>
                </a:solidFill>
              </a:rPr>
              <a:t>~ 10,000 hours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192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p:cNvSpPr txBox="1">
            <a:spLocks/>
          </p:cNvSpPr>
          <p:nvPr/>
        </p:nvSpPr>
        <p:spPr>
          <a:xfrm>
            <a:off x="952500" y="403034"/>
            <a:ext cx="7239000" cy="41365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646464"/>
                </a:solidFill>
                <a:latin typeface="+mj-lt"/>
                <a:ea typeface="+mj-ea"/>
                <a:cs typeface="+mj-cs"/>
              </a:rPr>
              <a:t>DELIBERATE PRACTICE VIEW</a:t>
            </a:r>
            <a:endParaRPr kumimoji="0" lang="en-US" sz="4000" b="1" i="0" u="none" strike="noStrike" kern="1200" cap="none" spc="0" normalizeH="0" baseline="0" noProof="0" dirty="0">
              <a:ln>
                <a:noFill/>
              </a:ln>
              <a:solidFill>
                <a:srgbClr val="646464"/>
              </a:solidFill>
              <a:effectLst/>
              <a:uLnTx/>
              <a:uFillTx/>
              <a:latin typeface="+mj-lt"/>
              <a:ea typeface="+mj-ea"/>
              <a:cs typeface="+mj-cs"/>
            </a:endParaRPr>
          </a:p>
        </p:txBody>
      </p:sp>
      <p:sp>
        <p:nvSpPr>
          <p:cNvPr id="6" name="TextBox 5"/>
          <p:cNvSpPr txBox="1"/>
          <p:nvPr/>
        </p:nvSpPr>
        <p:spPr>
          <a:xfrm>
            <a:off x="952499" y="5725633"/>
            <a:ext cx="3009901" cy="307777"/>
          </a:xfrm>
          <a:prstGeom prst="rect">
            <a:avLst/>
          </a:prstGeom>
          <a:noFill/>
        </p:spPr>
        <p:txBody>
          <a:bodyPr wrap="square" rtlCol="0">
            <a:spAutoFit/>
          </a:bodyPr>
          <a:lstStyle/>
          <a:p>
            <a:pPr algn="ctr"/>
            <a:r>
              <a:rPr lang="en-US" sz="1400" i="1" dirty="0" smtClean="0"/>
              <a:t>K. Anders Ericsson, Florida State U.</a:t>
            </a:r>
            <a:endParaRPr lang="en-US" sz="1400" i="1" dirty="0"/>
          </a:p>
        </p:txBody>
      </p:sp>
      <p:sp>
        <p:nvSpPr>
          <p:cNvPr id="10" name="TextBox 3"/>
          <p:cNvSpPr txBox="1">
            <a:spLocks noChangeArrowheads="1"/>
          </p:cNvSpPr>
          <p:nvPr/>
        </p:nvSpPr>
        <p:spPr bwMode="auto">
          <a:xfrm>
            <a:off x="4189413" y="3012439"/>
            <a:ext cx="4268787" cy="1446550"/>
          </a:xfrm>
          <a:prstGeom prst="rect">
            <a:avLst/>
          </a:prstGeom>
          <a:noFill/>
          <a:ln w="9525">
            <a:noFill/>
            <a:miter lim="800000"/>
            <a:headEnd/>
            <a:tailEnd/>
          </a:ln>
        </p:spPr>
        <p:txBody>
          <a:bodyPr>
            <a:spAutoFit/>
          </a:bodyPr>
          <a:lstStyle/>
          <a:p>
            <a:r>
              <a:rPr lang="en-US" sz="2000" dirty="0" smtClean="0"/>
              <a:t>Returning to Galton’s framework, we reject any important role for innate ability.”</a:t>
            </a:r>
            <a:endParaRPr lang="en-US" sz="2000" dirty="0">
              <a:cs typeface="Arial" charset="0"/>
            </a:endParaRPr>
          </a:p>
          <a:p>
            <a:endParaRPr lang="en-US" sz="800" dirty="0">
              <a:cs typeface="Arial" charset="0"/>
            </a:endParaRPr>
          </a:p>
          <a:p>
            <a:r>
              <a:rPr lang="en-US" sz="2000" b="1" dirty="0">
                <a:cs typeface="Arial" charset="0"/>
              </a:rPr>
              <a:t>     - Ericsson et al. (1993)</a:t>
            </a:r>
            <a:endParaRPr lang="en-US" sz="2000" b="1" i="1" dirty="0">
              <a:cs typeface="Arial"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277" r="5557"/>
          <a:stretch/>
        </p:blipFill>
        <p:spPr>
          <a:xfrm>
            <a:off x="990600" y="2054422"/>
            <a:ext cx="2971800" cy="3657600"/>
          </a:xfrm>
          <a:prstGeom prst="rect">
            <a:avLst/>
          </a:prstGeom>
        </p:spPr>
      </p:pic>
      <p:sp>
        <p:nvSpPr>
          <p:cNvPr id="7" name="TextBox 6"/>
          <p:cNvSpPr txBox="1"/>
          <p:nvPr/>
        </p:nvSpPr>
        <p:spPr>
          <a:xfrm>
            <a:off x="4082901" y="3016101"/>
            <a:ext cx="685800" cy="400110"/>
          </a:xfrm>
          <a:prstGeom prst="rect">
            <a:avLst/>
          </a:prstGeom>
          <a:noFill/>
        </p:spPr>
        <p:txBody>
          <a:bodyPr wrap="square" rtlCol="0">
            <a:spAutoFit/>
          </a:bodyPr>
          <a:lstStyle/>
          <a:p>
            <a:r>
              <a:rPr lang="en-US" sz="2000" dirty="0" smtClean="0"/>
              <a:t>“</a:t>
            </a:r>
            <a:endParaRPr lang="en-US" sz="2000" dirty="0"/>
          </a:p>
        </p:txBody>
      </p:sp>
    </p:spTree>
    <p:extLst>
      <p:ext uri="{BB962C8B-B14F-4D97-AF65-F5344CB8AC3E}">
        <p14:creationId xmlns:p14="http://schemas.microsoft.com/office/powerpoint/2010/main" val="187762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23969</TotalTime>
  <Words>935</Words>
  <Application>Microsoft Office PowerPoint</Application>
  <PresentationFormat>On-screen Show (4:3)</PresentationFormat>
  <Paragraphs>166</Paragraphs>
  <Slides>36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AdvTT5235d5a9</vt: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Zach Hambrick</dc:creator>
  <cp:lastModifiedBy>Alex Burgoyne</cp:lastModifiedBy>
  <cp:revision>735</cp:revision>
  <dcterms:created xsi:type="dcterms:W3CDTF">2016-03-30T00:50:07Z</dcterms:created>
  <dcterms:modified xsi:type="dcterms:W3CDTF">2017-07-13T17:40:44Z</dcterms:modified>
</cp:coreProperties>
</file>